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pen Sauce" charset="1" panose="00000500000000000000"/>
      <p:regular r:id="rId33"/>
    </p:embeddedFont>
    <p:embeddedFont>
      <p:font typeface="DM Sans" charset="1" panose="00000000000000000000"/>
      <p:regular r:id="rId34"/>
    </p:embeddedFont>
    <p:embeddedFont>
      <p:font typeface="Open Sauce Italics" charset="1" panose="00000500000000000000"/>
      <p:regular r:id="rId35"/>
    </p:embeddedFont>
    <p:embeddedFont>
      <p:font typeface="Open Sauce Bold" charset="1" panose="00000800000000000000"/>
      <p:regular r:id="rId36"/>
    </p:embeddedFont>
    <p:embeddedFont>
      <p:font typeface="Canva Sans" charset="1" panose="020B0503030501040103"/>
      <p:regular r:id="rId37"/>
    </p:embeddedFont>
    <p:embeddedFont>
      <p:font typeface="Canva Sans Bold" charset="1" panose="020B0803030501040103"/>
      <p:regular r:id="rId38"/>
    </p:embeddedFont>
    <p:embeddedFont>
      <p:font typeface="Canva Sans Italics" charset="1" panose="020B05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jpe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Kuv_oJe0.mp4" Type="http://schemas.openxmlformats.org/officeDocument/2006/relationships/video"/><Relationship Id="rId4" Target="../media/VAGKuv_oJe0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Ku6AGf_o.mp4" Type="http://schemas.openxmlformats.org/officeDocument/2006/relationships/video"/><Relationship Id="rId4" Target="../media/VAGKu6AGf_o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KvGRSXBc.mp4" Type="http://schemas.openxmlformats.org/officeDocument/2006/relationships/video"/><Relationship Id="rId4" Target="../media/VAGKvGRSXBc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013792"/>
            <a:ext cx="3070808" cy="889871"/>
            <a:chOff x="0" y="0"/>
            <a:chExt cx="808772" cy="2343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8772" cy="234369"/>
            </a:xfrm>
            <a:custGeom>
              <a:avLst/>
              <a:gdLst/>
              <a:ahLst/>
              <a:cxnLst/>
              <a:rect r="r" b="b" t="t" l="l"/>
              <a:pathLst>
                <a:path h="234369" w="808772">
                  <a:moveTo>
                    <a:pt x="117185" y="0"/>
                  </a:moveTo>
                  <a:lnTo>
                    <a:pt x="691588" y="0"/>
                  </a:lnTo>
                  <a:cubicBezTo>
                    <a:pt x="722667" y="0"/>
                    <a:pt x="752473" y="12346"/>
                    <a:pt x="774450" y="34323"/>
                  </a:cubicBezTo>
                  <a:cubicBezTo>
                    <a:pt x="796426" y="56299"/>
                    <a:pt x="808772" y="86105"/>
                    <a:pt x="808772" y="117185"/>
                  </a:cubicBezTo>
                  <a:lnTo>
                    <a:pt x="808772" y="117185"/>
                  </a:lnTo>
                  <a:cubicBezTo>
                    <a:pt x="808772" y="181904"/>
                    <a:pt x="756307" y="234369"/>
                    <a:pt x="691588" y="234369"/>
                  </a:cubicBezTo>
                  <a:lnTo>
                    <a:pt x="117185" y="234369"/>
                  </a:lnTo>
                  <a:cubicBezTo>
                    <a:pt x="86105" y="234369"/>
                    <a:pt x="56299" y="222023"/>
                    <a:pt x="34323" y="200047"/>
                  </a:cubicBezTo>
                  <a:cubicBezTo>
                    <a:pt x="12346" y="178070"/>
                    <a:pt x="0" y="148264"/>
                    <a:pt x="0" y="117185"/>
                  </a:cubicBezTo>
                  <a:lnTo>
                    <a:pt x="0" y="117185"/>
                  </a:lnTo>
                  <a:cubicBezTo>
                    <a:pt x="0" y="86105"/>
                    <a:pt x="12346" y="56299"/>
                    <a:pt x="34323" y="34323"/>
                  </a:cubicBezTo>
                  <a:cubicBezTo>
                    <a:pt x="56299" y="12346"/>
                    <a:pt x="86105" y="0"/>
                    <a:pt x="117185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08772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489767" y="7789797"/>
            <a:ext cx="19267533" cy="3240118"/>
            <a:chOff x="0" y="0"/>
            <a:chExt cx="5538410" cy="9313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38410" cy="931365"/>
            </a:xfrm>
            <a:custGeom>
              <a:avLst/>
              <a:gdLst/>
              <a:ahLst/>
              <a:cxnLst/>
              <a:rect r="r" b="b" t="t" l="l"/>
              <a:pathLst>
                <a:path h="931365" w="5538410">
                  <a:moveTo>
                    <a:pt x="0" y="0"/>
                  </a:moveTo>
                  <a:lnTo>
                    <a:pt x="5538410" y="0"/>
                  </a:lnTo>
                  <a:lnTo>
                    <a:pt x="5538410" y="931365"/>
                  </a:lnTo>
                  <a:lnTo>
                    <a:pt x="0" y="931365"/>
                  </a:lnTo>
                  <a:close/>
                </a:path>
              </a:pathLst>
            </a:custGeom>
            <a:solidFill>
              <a:srgbClr val="EDEDE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538410" cy="978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287375"/>
            <a:ext cx="16227262" cy="2962969"/>
            <a:chOff x="0" y="0"/>
            <a:chExt cx="21636349" cy="3950625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4"/>
            <a:srcRect l="0" t="33769" r="0" b="33769"/>
            <a:stretch>
              <a:fillRect/>
            </a:stretch>
          </p:blipFill>
          <p:spPr>
            <a:xfrm flipH="false" flipV="false">
              <a:off x="0" y="0"/>
              <a:ext cx="21636349" cy="3950625"/>
            </a:xfrm>
            <a:prstGeom prst="rect">
              <a:avLst/>
            </a:prstGeom>
          </p:spPr>
        </p:pic>
      </p:grpSp>
      <p:grpSp>
        <p:nvGrpSpPr>
          <p:cNvPr name="Group 14" id="14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44258" y="7184418"/>
            <a:ext cx="1168884" cy="116888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86830" y="7488923"/>
            <a:ext cx="483740" cy="483740"/>
          </a:xfrm>
          <a:custGeom>
            <a:avLst/>
            <a:gdLst/>
            <a:ahLst/>
            <a:cxnLst/>
            <a:rect r="r" b="b" t="t" l="l"/>
            <a:pathLst>
              <a:path h="483740" w="483740">
                <a:moveTo>
                  <a:pt x="0" y="0"/>
                </a:moveTo>
                <a:lnTo>
                  <a:pt x="483740" y="0"/>
                </a:lnTo>
                <a:lnTo>
                  <a:pt x="483740" y="483740"/>
                </a:lnTo>
                <a:lnTo>
                  <a:pt x="0" y="4837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4374189" y="1085095"/>
            <a:ext cx="2917864" cy="747265"/>
            <a:chOff x="0" y="0"/>
            <a:chExt cx="768491" cy="19681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438013" y="5768158"/>
            <a:ext cx="9411974" cy="1038435"/>
            <a:chOff x="0" y="0"/>
            <a:chExt cx="2705451" cy="2984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705451" cy="298496"/>
            </a:xfrm>
            <a:custGeom>
              <a:avLst/>
              <a:gdLst/>
              <a:ahLst/>
              <a:cxnLst/>
              <a:rect r="r" b="b" t="t" l="l"/>
              <a:pathLst>
                <a:path h="298496" w="2705451">
                  <a:moveTo>
                    <a:pt x="82256" y="0"/>
                  </a:moveTo>
                  <a:lnTo>
                    <a:pt x="2623195" y="0"/>
                  </a:lnTo>
                  <a:cubicBezTo>
                    <a:pt x="2645011" y="0"/>
                    <a:pt x="2665933" y="8666"/>
                    <a:pt x="2681359" y="24092"/>
                  </a:cubicBezTo>
                  <a:cubicBezTo>
                    <a:pt x="2696785" y="39518"/>
                    <a:pt x="2705451" y="60440"/>
                    <a:pt x="2705451" y="82256"/>
                  </a:cubicBezTo>
                  <a:lnTo>
                    <a:pt x="2705451" y="216240"/>
                  </a:lnTo>
                  <a:cubicBezTo>
                    <a:pt x="2705451" y="261669"/>
                    <a:pt x="2668624" y="298496"/>
                    <a:pt x="2623195" y="298496"/>
                  </a:cubicBezTo>
                  <a:lnTo>
                    <a:pt x="82256" y="298496"/>
                  </a:lnTo>
                  <a:cubicBezTo>
                    <a:pt x="36827" y="298496"/>
                    <a:pt x="0" y="261669"/>
                    <a:pt x="0" y="216240"/>
                  </a:cubicBezTo>
                  <a:lnTo>
                    <a:pt x="0" y="82256"/>
                  </a:lnTo>
                  <a:cubicBezTo>
                    <a:pt x="0" y="36827"/>
                    <a:pt x="36827" y="0"/>
                    <a:pt x="82256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2705451" cy="3461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“Revolutionizing Surveillance and Analytics”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215150" y="5655027"/>
            <a:ext cx="1264696" cy="1264696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585668" y="5961568"/>
            <a:ext cx="523660" cy="651614"/>
          </a:xfrm>
          <a:custGeom>
            <a:avLst/>
            <a:gdLst/>
            <a:ahLst/>
            <a:cxnLst/>
            <a:rect r="r" b="b" t="t" l="l"/>
            <a:pathLst>
              <a:path h="651614" w="523660">
                <a:moveTo>
                  <a:pt x="0" y="0"/>
                </a:moveTo>
                <a:lnTo>
                  <a:pt x="523660" y="0"/>
                </a:lnTo>
                <a:lnTo>
                  <a:pt x="523660" y="651614"/>
                </a:lnTo>
                <a:lnTo>
                  <a:pt x="0" y="6516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180248" y="2780484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4"/>
                </a:lnTo>
                <a:lnTo>
                  <a:pt x="0" y="6986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2057" t="-66841" r="-74127" b="-6828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896854" y="4644671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72057" t="-66841" r="-74127" b="-68287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573850" y="2942994"/>
            <a:ext cx="11140299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2000" spc="-6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Person Tracking</a:t>
            </a:r>
          </a:p>
          <a:p>
            <a:pPr algn="ctr">
              <a:lnSpc>
                <a:spcPts val="2880"/>
              </a:lnSpc>
            </a:pPr>
            <a:r>
              <a:rPr lang="en-US" sz="3200" spc="-16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Team Alan Turing (Team CV B)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8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29725" y="3746152"/>
            <a:ext cx="7354106" cy="4212503"/>
            <a:chOff x="0" y="0"/>
            <a:chExt cx="2113921" cy="1210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3921" cy="1210875"/>
            </a:xfrm>
            <a:custGeom>
              <a:avLst/>
              <a:gdLst/>
              <a:ahLst/>
              <a:cxnLst/>
              <a:rect r="r" b="b" t="t" l="l"/>
              <a:pathLst>
                <a:path h="1210875" w="2113921">
                  <a:moveTo>
                    <a:pt x="73691" y="0"/>
                  </a:moveTo>
                  <a:lnTo>
                    <a:pt x="2040230" y="0"/>
                  </a:lnTo>
                  <a:cubicBezTo>
                    <a:pt x="2059774" y="0"/>
                    <a:pt x="2078518" y="7764"/>
                    <a:pt x="2092338" y="21584"/>
                  </a:cubicBezTo>
                  <a:cubicBezTo>
                    <a:pt x="2106157" y="35404"/>
                    <a:pt x="2113921" y="54147"/>
                    <a:pt x="2113921" y="73691"/>
                  </a:cubicBezTo>
                  <a:lnTo>
                    <a:pt x="2113921" y="1137183"/>
                  </a:lnTo>
                  <a:cubicBezTo>
                    <a:pt x="2113921" y="1177882"/>
                    <a:pt x="2080929" y="1210875"/>
                    <a:pt x="2040230" y="1210875"/>
                  </a:cubicBezTo>
                  <a:lnTo>
                    <a:pt x="73691" y="1210875"/>
                  </a:lnTo>
                  <a:cubicBezTo>
                    <a:pt x="54147" y="1210875"/>
                    <a:pt x="35404" y="1203111"/>
                    <a:pt x="21584" y="1189291"/>
                  </a:cubicBezTo>
                  <a:cubicBezTo>
                    <a:pt x="7764" y="1175471"/>
                    <a:pt x="0" y="1156727"/>
                    <a:pt x="0" y="1137183"/>
                  </a:cubicBezTo>
                  <a:lnTo>
                    <a:pt x="0" y="73691"/>
                  </a:lnTo>
                  <a:cubicBezTo>
                    <a:pt x="0" y="54147"/>
                    <a:pt x="7764" y="35404"/>
                    <a:pt x="21584" y="21584"/>
                  </a:cubicBezTo>
                  <a:cubicBezTo>
                    <a:pt x="35404" y="7764"/>
                    <a:pt x="54147" y="0"/>
                    <a:pt x="7369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13921" cy="125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35412" y="4913221"/>
            <a:ext cx="7022602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Dataset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41705" y="3079371"/>
            <a:ext cx="5130147" cy="1333562"/>
            <a:chOff x="0" y="0"/>
            <a:chExt cx="1457896" cy="378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7896" cy="378975"/>
            </a:xfrm>
            <a:custGeom>
              <a:avLst/>
              <a:gdLst/>
              <a:ahLst/>
              <a:cxnLst/>
              <a:rect r="r" b="b" t="t" l="l"/>
              <a:pathLst>
                <a:path h="378975" w="1457896">
                  <a:moveTo>
                    <a:pt x="150910" y="0"/>
                  </a:moveTo>
                  <a:lnTo>
                    <a:pt x="1306986" y="0"/>
                  </a:lnTo>
                  <a:cubicBezTo>
                    <a:pt x="1390332" y="0"/>
                    <a:pt x="1457896" y="67565"/>
                    <a:pt x="1457896" y="150910"/>
                  </a:cubicBezTo>
                  <a:lnTo>
                    <a:pt x="1457896" y="228064"/>
                  </a:lnTo>
                  <a:cubicBezTo>
                    <a:pt x="1457896" y="311410"/>
                    <a:pt x="1390332" y="378975"/>
                    <a:pt x="1306986" y="378975"/>
                  </a:cubicBezTo>
                  <a:lnTo>
                    <a:pt x="150910" y="378975"/>
                  </a:lnTo>
                  <a:cubicBezTo>
                    <a:pt x="67565" y="378975"/>
                    <a:pt x="0" y="311410"/>
                    <a:pt x="0" y="228064"/>
                  </a:cubicBezTo>
                  <a:lnTo>
                    <a:pt x="0" y="150910"/>
                  </a:lnTo>
                  <a:cubicBezTo>
                    <a:pt x="0" y="67565"/>
                    <a:pt x="67565" y="0"/>
                    <a:pt x="15091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57896" cy="43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COCO 2017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341705" y="4746852"/>
            <a:ext cx="5371887" cy="295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Dataset diatur ke dalam folder masing-masing dengan folder label yang berisi data anotasi untuk setiap gambar individual untuk YOLO, dan JSON gabungan untuk Faster R-CNN.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9206429"/>
            <a:ext cx="16230600" cy="6417258"/>
            <a:chOff x="0" y="0"/>
            <a:chExt cx="4665450" cy="1844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65450" cy="1844627"/>
            </a:xfrm>
            <a:custGeom>
              <a:avLst/>
              <a:gdLst/>
              <a:ahLst/>
              <a:cxnLst/>
              <a:rect r="r" b="b" t="t" l="l"/>
              <a:pathLst>
                <a:path h="1844627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796927"/>
                  </a:lnTo>
                  <a:cubicBezTo>
                    <a:pt x="4665450" y="1809578"/>
                    <a:pt x="4660424" y="1821710"/>
                    <a:pt x="4651479" y="1830656"/>
                  </a:cubicBezTo>
                  <a:cubicBezTo>
                    <a:pt x="4642534" y="1839601"/>
                    <a:pt x="4630401" y="1844627"/>
                    <a:pt x="4617751" y="1844627"/>
                  </a:cubicBezTo>
                  <a:lnTo>
                    <a:pt x="47700" y="1844627"/>
                  </a:lnTo>
                  <a:cubicBezTo>
                    <a:pt x="35049" y="1844627"/>
                    <a:pt x="22916" y="1839601"/>
                    <a:pt x="13971" y="1830656"/>
                  </a:cubicBezTo>
                  <a:cubicBezTo>
                    <a:pt x="5025" y="1821710"/>
                    <a:pt x="0" y="1809578"/>
                    <a:pt x="0" y="179692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665450" cy="1892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535412" y="7939604"/>
            <a:ext cx="6017642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890764" y="7590293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8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29725" y="3746152"/>
            <a:ext cx="7354106" cy="4212503"/>
            <a:chOff x="0" y="0"/>
            <a:chExt cx="2113921" cy="1210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3921" cy="1210875"/>
            </a:xfrm>
            <a:custGeom>
              <a:avLst/>
              <a:gdLst/>
              <a:ahLst/>
              <a:cxnLst/>
              <a:rect r="r" b="b" t="t" l="l"/>
              <a:pathLst>
                <a:path h="1210875" w="2113921">
                  <a:moveTo>
                    <a:pt x="73691" y="0"/>
                  </a:moveTo>
                  <a:lnTo>
                    <a:pt x="2040230" y="0"/>
                  </a:lnTo>
                  <a:cubicBezTo>
                    <a:pt x="2059774" y="0"/>
                    <a:pt x="2078518" y="7764"/>
                    <a:pt x="2092338" y="21584"/>
                  </a:cubicBezTo>
                  <a:cubicBezTo>
                    <a:pt x="2106157" y="35404"/>
                    <a:pt x="2113921" y="54147"/>
                    <a:pt x="2113921" y="73691"/>
                  </a:cubicBezTo>
                  <a:lnTo>
                    <a:pt x="2113921" y="1137183"/>
                  </a:lnTo>
                  <a:cubicBezTo>
                    <a:pt x="2113921" y="1177882"/>
                    <a:pt x="2080929" y="1210875"/>
                    <a:pt x="2040230" y="1210875"/>
                  </a:cubicBezTo>
                  <a:lnTo>
                    <a:pt x="73691" y="1210875"/>
                  </a:lnTo>
                  <a:cubicBezTo>
                    <a:pt x="54147" y="1210875"/>
                    <a:pt x="35404" y="1203111"/>
                    <a:pt x="21584" y="1189291"/>
                  </a:cubicBezTo>
                  <a:cubicBezTo>
                    <a:pt x="7764" y="1175471"/>
                    <a:pt x="0" y="1156727"/>
                    <a:pt x="0" y="1137183"/>
                  </a:cubicBezTo>
                  <a:lnTo>
                    <a:pt x="0" y="73691"/>
                  </a:lnTo>
                  <a:cubicBezTo>
                    <a:pt x="0" y="54147"/>
                    <a:pt x="7764" y="35404"/>
                    <a:pt x="21584" y="21584"/>
                  </a:cubicBezTo>
                  <a:cubicBezTo>
                    <a:pt x="35404" y="7764"/>
                    <a:pt x="54147" y="0"/>
                    <a:pt x="7369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13921" cy="125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35412" y="4232910"/>
            <a:ext cx="7022602" cy="2078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 spc="-439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Data Augmentation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41705" y="3079371"/>
            <a:ext cx="5130147" cy="1333562"/>
            <a:chOff x="0" y="0"/>
            <a:chExt cx="1457896" cy="378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7896" cy="378975"/>
            </a:xfrm>
            <a:custGeom>
              <a:avLst/>
              <a:gdLst/>
              <a:ahLst/>
              <a:cxnLst/>
              <a:rect r="r" b="b" t="t" l="l"/>
              <a:pathLst>
                <a:path h="378975" w="1457896">
                  <a:moveTo>
                    <a:pt x="150910" y="0"/>
                  </a:moveTo>
                  <a:lnTo>
                    <a:pt x="1306986" y="0"/>
                  </a:lnTo>
                  <a:cubicBezTo>
                    <a:pt x="1390332" y="0"/>
                    <a:pt x="1457896" y="67565"/>
                    <a:pt x="1457896" y="150910"/>
                  </a:cubicBezTo>
                  <a:lnTo>
                    <a:pt x="1457896" y="228064"/>
                  </a:lnTo>
                  <a:cubicBezTo>
                    <a:pt x="1457896" y="311410"/>
                    <a:pt x="1390332" y="378975"/>
                    <a:pt x="1306986" y="378975"/>
                  </a:cubicBezTo>
                  <a:lnTo>
                    <a:pt x="150910" y="378975"/>
                  </a:lnTo>
                  <a:cubicBezTo>
                    <a:pt x="67565" y="378975"/>
                    <a:pt x="0" y="311410"/>
                    <a:pt x="0" y="228064"/>
                  </a:cubicBezTo>
                  <a:lnTo>
                    <a:pt x="0" y="150910"/>
                  </a:lnTo>
                  <a:cubicBezTo>
                    <a:pt x="0" y="67565"/>
                    <a:pt x="67565" y="0"/>
                    <a:pt x="15091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57896" cy="43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Image Augmentation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725280" y="4823392"/>
            <a:ext cx="6362997" cy="2471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Random Horizontal Flip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Color Jitter ( brightness, contrast, saturation, and hue)</a:t>
            </a:r>
          </a:p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Untuk meningkatkan kemampuan generalisasi model.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9206429"/>
            <a:ext cx="16230600" cy="6417258"/>
            <a:chOff x="0" y="0"/>
            <a:chExt cx="4665450" cy="1844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65450" cy="1844627"/>
            </a:xfrm>
            <a:custGeom>
              <a:avLst/>
              <a:gdLst/>
              <a:ahLst/>
              <a:cxnLst/>
              <a:rect r="r" b="b" t="t" l="l"/>
              <a:pathLst>
                <a:path h="1844627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796927"/>
                  </a:lnTo>
                  <a:cubicBezTo>
                    <a:pt x="4665450" y="1809578"/>
                    <a:pt x="4660424" y="1821710"/>
                    <a:pt x="4651479" y="1830656"/>
                  </a:cubicBezTo>
                  <a:cubicBezTo>
                    <a:pt x="4642534" y="1839601"/>
                    <a:pt x="4630401" y="1844627"/>
                    <a:pt x="4617751" y="1844627"/>
                  </a:cubicBezTo>
                  <a:lnTo>
                    <a:pt x="47700" y="1844627"/>
                  </a:lnTo>
                  <a:cubicBezTo>
                    <a:pt x="35049" y="1844627"/>
                    <a:pt x="22916" y="1839601"/>
                    <a:pt x="13971" y="1830656"/>
                  </a:cubicBezTo>
                  <a:cubicBezTo>
                    <a:pt x="5025" y="1821710"/>
                    <a:pt x="0" y="1809578"/>
                    <a:pt x="0" y="179692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665450" cy="1892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535412" y="7939604"/>
            <a:ext cx="6017642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890764" y="7590293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511664"/>
            <a:ext cx="16230600" cy="5783062"/>
            <a:chOff x="0" y="0"/>
            <a:chExt cx="4665450" cy="16623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5450" cy="1662329"/>
            </a:xfrm>
            <a:custGeom>
              <a:avLst/>
              <a:gdLst/>
              <a:ahLst/>
              <a:cxnLst/>
              <a:rect r="r" b="b" t="t" l="l"/>
              <a:pathLst>
                <a:path h="1662329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614629"/>
                  </a:lnTo>
                  <a:cubicBezTo>
                    <a:pt x="4665450" y="1627280"/>
                    <a:pt x="4660424" y="1639412"/>
                    <a:pt x="4651479" y="1648358"/>
                  </a:cubicBezTo>
                  <a:cubicBezTo>
                    <a:pt x="4642534" y="1657303"/>
                    <a:pt x="4630401" y="1662329"/>
                    <a:pt x="4617751" y="1662329"/>
                  </a:cubicBezTo>
                  <a:lnTo>
                    <a:pt x="47700" y="1662329"/>
                  </a:lnTo>
                  <a:cubicBezTo>
                    <a:pt x="35049" y="1662329"/>
                    <a:pt x="22916" y="1657303"/>
                    <a:pt x="13971" y="1648358"/>
                  </a:cubicBezTo>
                  <a:cubicBezTo>
                    <a:pt x="5025" y="1639412"/>
                    <a:pt x="0" y="1627280"/>
                    <a:pt x="0" y="161462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5450" cy="1709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67818" y="2961944"/>
            <a:ext cx="4265303" cy="6332782"/>
            <a:chOff x="0" y="0"/>
            <a:chExt cx="5687070" cy="844371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15245" t="0" r="17401" b="0"/>
            <a:stretch>
              <a:fillRect/>
            </a:stretch>
          </p:blipFill>
          <p:spPr>
            <a:xfrm flipH="false" flipV="false">
              <a:off x="0" y="0"/>
              <a:ext cx="5687070" cy="8443710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6273768" y="2552676"/>
            <a:ext cx="9701073" cy="1937025"/>
            <a:chOff x="0" y="0"/>
            <a:chExt cx="2788552" cy="5567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88552" cy="556794"/>
            </a:xfrm>
            <a:custGeom>
              <a:avLst/>
              <a:gdLst/>
              <a:ahLst/>
              <a:cxnLst/>
              <a:rect r="r" b="b" t="t" l="l"/>
              <a:pathLst>
                <a:path h="556794" w="2788552">
                  <a:moveTo>
                    <a:pt x="79805" y="0"/>
                  </a:moveTo>
                  <a:lnTo>
                    <a:pt x="2708747" y="0"/>
                  </a:lnTo>
                  <a:cubicBezTo>
                    <a:pt x="2752822" y="0"/>
                    <a:pt x="2788552" y="35730"/>
                    <a:pt x="2788552" y="79805"/>
                  </a:cubicBezTo>
                  <a:lnTo>
                    <a:pt x="2788552" y="476989"/>
                  </a:lnTo>
                  <a:cubicBezTo>
                    <a:pt x="2788552" y="498154"/>
                    <a:pt x="2780144" y="518453"/>
                    <a:pt x="2765178" y="533419"/>
                  </a:cubicBezTo>
                  <a:cubicBezTo>
                    <a:pt x="2750212" y="548386"/>
                    <a:pt x="2729913" y="556794"/>
                    <a:pt x="2708747" y="556794"/>
                  </a:cubicBezTo>
                  <a:lnTo>
                    <a:pt x="79805" y="556794"/>
                  </a:lnTo>
                  <a:cubicBezTo>
                    <a:pt x="35730" y="556794"/>
                    <a:pt x="0" y="521064"/>
                    <a:pt x="0" y="476989"/>
                  </a:cubicBezTo>
                  <a:lnTo>
                    <a:pt x="0" y="79805"/>
                  </a:lnTo>
                  <a:cubicBezTo>
                    <a:pt x="0" y="58639"/>
                    <a:pt x="8408" y="38341"/>
                    <a:pt x="23374" y="23374"/>
                  </a:cubicBezTo>
                  <a:cubicBezTo>
                    <a:pt x="38341" y="8408"/>
                    <a:pt x="58639" y="0"/>
                    <a:pt x="79805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788552" cy="60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017257" y="3247821"/>
            <a:ext cx="833683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600" spc="-2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Model - YOLO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292053" y="4624638"/>
            <a:ext cx="9074038" cy="4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You Only Look Once - model YOLO dirancang untuk deteksi objek secara real-time dengan menggunakan jaringan saraf tunggal. 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Model ini digunakan dalam berbagai ukuran: (n)ano, (s)mall, (m)edium, (v)arying. 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Model ini diinisialisasi dengan pre-trained, dan dilatih selama 10 Epoch, ukuran gambar 640, AdamW LR= 0.002, momentum = 0.9 (melalui optimizer) dan menggunakan GPU.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511664"/>
            <a:ext cx="16230600" cy="5783062"/>
            <a:chOff x="0" y="0"/>
            <a:chExt cx="4665450" cy="16623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5450" cy="1662329"/>
            </a:xfrm>
            <a:custGeom>
              <a:avLst/>
              <a:gdLst/>
              <a:ahLst/>
              <a:cxnLst/>
              <a:rect r="r" b="b" t="t" l="l"/>
              <a:pathLst>
                <a:path h="1662329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614629"/>
                  </a:lnTo>
                  <a:cubicBezTo>
                    <a:pt x="4665450" y="1627280"/>
                    <a:pt x="4660424" y="1639412"/>
                    <a:pt x="4651479" y="1648358"/>
                  </a:cubicBezTo>
                  <a:cubicBezTo>
                    <a:pt x="4642534" y="1657303"/>
                    <a:pt x="4630401" y="1662329"/>
                    <a:pt x="4617751" y="1662329"/>
                  </a:cubicBezTo>
                  <a:lnTo>
                    <a:pt x="47700" y="1662329"/>
                  </a:lnTo>
                  <a:cubicBezTo>
                    <a:pt x="35049" y="1662329"/>
                    <a:pt x="22916" y="1657303"/>
                    <a:pt x="13971" y="1648358"/>
                  </a:cubicBezTo>
                  <a:cubicBezTo>
                    <a:pt x="5025" y="1639412"/>
                    <a:pt x="0" y="1627280"/>
                    <a:pt x="0" y="161462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5450" cy="1709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806237" y="3511664"/>
            <a:ext cx="4467531" cy="5746636"/>
            <a:chOff x="0" y="0"/>
            <a:chExt cx="5956707" cy="7662182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/>
            <a:srcRect l="3130" t="0" r="2741" b="0"/>
            <a:stretch>
              <a:fillRect/>
            </a:stretch>
          </p:blipFill>
          <p:spPr>
            <a:xfrm flipH="false" flipV="false">
              <a:off x="0" y="0"/>
              <a:ext cx="5956707" cy="7662182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6273768" y="2552676"/>
            <a:ext cx="9701073" cy="1937025"/>
            <a:chOff x="0" y="0"/>
            <a:chExt cx="2788552" cy="55679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88552" cy="556794"/>
            </a:xfrm>
            <a:custGeom>
              <a:avLst/>
              <a:gdLst/>
              <a:ahLst/>
              <a:cxnLst/>
              <a:rect r="r" b="b" t="t" l="l"/>
              <a:pathLst>
                <a:path h="556794" w="2788552">
                  <a:moveTo>
                    <a:pt x="79805" y="0"/>
                  </a:moveTo>
                  <a:lnTo>
                    <a:pt x="2708747" y="0"/>
                  </a:lnTo>
                  <a:cubicBezTo>
                    <a:pt x="2752822" y="0"/>
                    <a:pt x="2788552" y="35730"/>
                    <a:pt x="2788552" y="79805"/>
                  </a:cubicBezTo>
                  <a:lnTo>
                    <a:pt x="2788552" y="476989"/>
                  </a:lnTo>
                  <a:cubicBezTo>
                    <a:pt x="2788552" y="498154"/>
                    <a:pt x="2780144" y="518453"/>
                    <a:pt x="2765178" y="533419"/>
                  </a:cubicBezTo>
                  <a:cubicBezTo>
                    <a:pt x="2750212" y="548386"/>
                    <a:pt x="2729913" y="556794"/>
                    <a:pt x="2708747" y="556794"/>
                  </a:cubicBezTo>
                  <a:lnTo>
                    <a:pt x="79805" y="556794"/>
                  </a:lnTo>
                  <a:cubicBezTo>
                    <a:pt x="35730" y="556794"/>
                    <a:pt x="0" y="521064"/>
                    <a:pt x="0" y="476989"/>
                  </a:cubicBezTo>
                  <a:lnTo>
                    <a:pt x="0" y="79805"/>
                  </a:lnTo>
                  <a:cubicBezTo>
                    <a:pt x="0" y="58639"/>
                    <a:pt x="8408" y="38341"/>
                    <a:pt x="23374" y="23374"/>
                  </a:cubicBezTo>
                  <a:cubicBezTo>
                    <a:pt x="38341" y="8408"/>
                    <a:pt x="58639" y="0"/>
                    <a:pt x="79805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788552" cy="60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7017257" y="3247821"/>
            <a:ext cx="8336837" cy="68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600" spc="-2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Model - Faster RCNN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26651" y="4624638"/>
            <a:ext cx="10105157" cy="4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Backbone yang kami gunakan adalah resnet50. Lapisan ‘res’idual membantu dalam melatih jaringan yang sangat dalam yang memungkinkan pelatihan model yang lebih akurat dengan kinerja yang terbukti.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 Model Faster-RCNN lebih akurat, tetapi lebih lambat daripada YOLO. 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Model ini diinisialisasi dengan bobot pra-latih, dan dilatih selama 10 Epoch, ukuran gambar 640, dan menggunakan GPU.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511664"/>
            <a:ext cx="16230600" cy="5783062"/>
            <a:chOff x="0" y="0"/>
            <a:chExt cx="4665450" cy="16623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5450" cy="1662329"/>
            </a:xfrm>
            <a:custGeom>
              <a:avLst/>
              <a:gdLst/>
              <a:ahLst/>
              <a:cxnLst/>
              <a:rect r="r" b="b" t="t" l="l"/>
              <a:pathLst>
                <a:path h="1662329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614629"/>
                  </a:lnTo>
                  <a:cubicBezTo>
                    <a:pt x="4665450" y="1627280"/>
                    <a:pt x="4660424" y="1639412"/>
                    <a:pt x="4651479" y="1648358"/>
                  </a:cubicBezTo>
                  <a:cubicBezTo>
                    <a:pt x="4642534" y="1657303"/>
                    <a:pt x="4630401" y="1662329"/>
                    <a:pt x="4617751" y="1662329"/>
                  </a:cubicBezTo>
                  <a:lnTo>
                    <a:pt x="47700" y="1662329"/>
                  </a:lnTo>
                  <a:cubicBezTo>
                    <a:pt x="35049" y="1662329"/>
                    <a:pt x="22916" y="1657303"/>
                    <a:pt x="13971" y="1648358"/>
                  </a:cubicBezTo>
                  <a:cubicBezTo>
                    <a:pt x="5025" y="1639412"/>
                    <a:pt x="0" y="1627280"/>
                    <a:pt x="0" y="161462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5450" cy="1709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73768" y="2552676"/>
            <a:ext cx="9701073" cy="1937025"/>
            <a:chOff x="0" y="0"/>
            <a:chExt cx="2788552" cy="5567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88552" cy="556794"/>
            </a:xfrm>
            <a:custGeom>
              <a:avLst/>
              <a:gdLst/>
              <a:ahLst/>
              <a:cxnLst/>
              <a:rect r="r" b="b" t="t" l="l"/>
              <a:pathLst>
                <a:path h="556794" w="2788552">
                  <a:moveTo>
                    <a:pt x="79805" y="0"/>
                  </a:moveTo>
                  <a:lnTo>
                    <a:pt x="2708747" y="0"/>
                  </a:lnTo>
                  <a:cubicBezTo>
                    <a:pt x="2752822" y="0"/>
                    <a:pt x="2788552" y="35730"/>
                    <a:pt x="2788552" y="79805"/>
                  </a:cubicBezTo>
                  <a:lnTo>
                    <a:pt x="2788552" y="476989"/>
                  </a:lnTo>
                  <a:cubicBezTo>
                    <a:pt x="2788552" y="498154"/>
                    <a:pt x="2780144" y="518453"/>
                    <a:pt x="2765178" y="533419"/>
                  </a:cubicBezTo>
                  <a:cubicBezTo>
                    <a:pt x="2750212" y="548386"/>
                    <a:pt x="2729913" y="556794"/>
                    <a:pt x="2708747" y="556794"/>
                  </a:cubicBezTo>
                  <a:lnTo>
                    <a:pt x="79805" y="556794"/>
                  </a:lnTo>
                  <a:cubicBezTo>
                    <a:pt x="35730" y="556794"/>
                    <a:pt x="0" y="521064"/>
                    <a:pt x="0" y="476989"/>
                  </a:cubicBezTo>
                  <a:lnTo>
                    <a:pt x="0" y="79805"/>
                  </a:lnTo>
                  <a:cubicBezTo>
                    <a:pt x="0" y="58639"/>
                    <a:pt x="8408" y="38341"/>
                    <a:pt x="23374" y="23374"/>
                  </a:cubicBezTo>
                  <a:cubicBezTo>
                    <a:pt x="38341" y="8408"/>
                    <a:pt x="58639" y="0"/>
                    <a:pt x="79805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88552" cy="60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7063181" y="2938259"/>
            <a:ext cx="8336837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600" spc="-2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Model - Faster RCNN (Extra)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92053" y="4624638"/>
            <a:ext cx="8360040" cy="4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Pengujian tambahan untuk membandingkan kinerja kecepatan menggunakan mobileNet sebagai backbone untuk FasterRCNN. 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Menggunakan lebih sedikit parameter dan persyaratan komputasi yang lebih rendah, membuatnya lebih cepat dan ringan untuk digunakan.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Model ini </a:t>
            </a:r>
            <a:r>
              <a:rPr lang="en-US" sz="2832">
                <a:solidFill>
                  <a:srgbClr val="1D1B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tidak kami train, hanya untuk komparasi kecepatan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3511664"/>
            <a:ext cx="16230600" cy="5783062"/>
            <a:chOff x="0" y="0"/>
            <a:chExt cx="4665450" cy="166232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5450" cy="1662329"/>
            </a:xfrm>
            <a:custGeom>
              <a:avLst/>
              <a:gdLst/>
              <a:ahLst/>
              <a:cxnLst/>
              <a:rect r="r" b="b" t="t" l="l"/>
              <a:pathLst>
                <a:path h="1662329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614629"/>
                  </a:lnTo>
                  <a:cubicBezTo>
                    <a:pt x="4665450" y="1627280"/>
                    <a:pt x="4660424" y="1639412"/>
                    <a:pt x="4651479" y="1648358"/>
                  </a:cubicBezTo>
                  <a:cubicBezTo>
                    <a:pt x="4642534" y="1657303"/>
                    <a:pt x="4630401" y="1662329"/>
                    <a:pt x="4617751" y="1662329"/>
                  </a:cubicBezTo>
                  <a:lnTo>
                    <a:pt x="47700" y="1662329"/>
                  </a:lnTo>
                  <a:cubicBezTo>
                    <a:pt x="35049" y="1662329"/>
                    <a:pt x="22916" y="1657303"/>
                    <a:pt x="13971" y="1648358"/>
                  </a:cubicBezTo>
                  <a:cubicBezTo>
                    <a:pt x="5025" y="1639412"/>
                    <a:pt x="0" y="1627280"/>
                    <a:pt x="0" y="1614629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5450" cy="1709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273768" y="2552676"/>
            <a:ext cx="9701073" cy="1937025"/>
            <a:chOff x="0" y="0"/>
            <a:chExt cx="2788552" cy="55679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788552" cy="556794"/>
            </a:xfrm>
            <a:custGeom>
              <a:avLst/>
              <a:gdLst/>
              <a:ahLst/>
              <a:cxnLst/>
              <a:rect r="r" b="b" t="t" l="l"/>
              <a:pathLst>
                <a:path h="556794" w="2788552">
                  <a:moveTo>
                    <a:pt x="79805" y="0"/>
                  </a:moveTo>
                  <a:lnTo>
                    <a:pt x="2708747" y="0"/>
                  </a:lnTo>
                  <a:cubicBezTo>
                    <a:pt x="2752822" y="0"/>
                    <a:pt x="2788552" y="35730"/>
                    <a:pt x="2788552" y="79805"/>
                  </a:cubicBezTo>
                  <a:lnTo>
                    <a:pt x="2788552" y="476989"/>
                  </a:lnTo>
                  <a:cubicBezTo>
                    <a:pt x="2788552" y="498154"/>
                    <a:pt x="2780144" y="518453"/>
                    <a:pt x="2765178" y="533419"/>
                  </a:cubicBezTo>
                  <a:cubicBezTo>
                    <a:pt x="2750212" y="548386"/>
                    <a:pt x="2729913" y="556794"/>
                    <a:pt x="2708747" y="556794"/>
                  </a:cubicBezTo>
                  <a:lnTo>
                    <a:pt x="79805" y="556794"/>
                  </a:lnTo>
                  <a:cubicBezTo>
                    <a:pt x="35730" y="556794"/>
                    <a:pt x="0" y="521064"/>
                    <a:pt x="0" y="476989"/>
                  </a:cubicBezTo>
                  <a:lnTo>
                    <a:pt x="0" y="79805"/>
                  </a:lnTo>
                  <a:cubicBezTo>
                    <a:pt x="0" y="58639"/>
                    <a:pt x="8408" y="38341"/>
                    <a:pt x="23374" y="23374"/>
                  </a:cubicBezTo>
                  <a:cubicBezTo>
                    <a:pt x="38341" y="8408"/>
                    <a:pt x="58639" y="0"/>
                    <a:pt x="79805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788552" cy="6044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955886" y="2940651"/>
            <a:ext cx="8336837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5600" spc="-2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Training Parameter Faster RCNN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92053" y="5086350"/>
            <a:ext cx="8360040" cy="348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Epoch : 10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Batch Size : 1 (mencegah masalah memory)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Optimizer : SGD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LR: 0.001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Momentum: 0.9</a:t>
            </a:r>
          </a:p>
          <a:p>
            <a:pPr algn="l" marL="611469" indent="-305735" lvl="1">
              <a:lnSpc>
                <a:spcPts val="3965"/>
              </a:lnSpc>
              <a:buFont typeface="Arial"/>
              <a:buChar char="•"/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Training fokus ke deteksi person dan background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7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9258300"/>
            <a:ext cx="16227262" cy="1725860"/>
            <a:chOff x="0" y="0"/>
            <a:chExt cx="4664491" cy="4960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4490" cy="496095"/>
            </a:xfrm>
            <a:custGeom>
              <a:avLst/>
              <a:gdLst/>
              <a:ahLst/>
              <a:cxnLst/>
              <a:rect r="r" b="b" t="t" l="l"/>
              <a:pathLst>
                <a:path h="496095" w="4664490">
                  <a:moveTo>
                    <a:pt x="47709" y="0"/>
                  </a:moveTo>
                  <a:lnTo>
                    <a:pt x="4616781" y="0"/>
                  </a:lnTo>
                  <a:cubicBezTo>
                    <a:pt x="4643130" y="0"/>
                    <a:pt x="4664490" y="21360"/>
                    <a:pt x="4664490" y="47709"/>
                  </a:cubicBezTo>
                  <a:lnTo>
                    <a:pt x="4664490" y="448385"/>
                  </a:lnTo>
                  <a:cubicBezTo>
                    <a:pt x="4664490" y="474734"/>
                    <a:pt x="4643130" y="496095"/>
                    <a:pt x="4616781" y="496095"/>
                  </a:cubicBezTo>
                  <a:lnTo>
                    <a:pt x="47709" y="496095"/>
                  </a:lnTo>
                  <a:cubicBezTo>
                    <a:pt x="21360" y="496095"/>
                    <a:pt x="0" y="474734"/>
                    <a:pt x="0" y="448385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4491" cy="543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370275" y="2854569"/>
            <a:ext cx="13544112" cy="2124946"/>
            <a:chOff x="0" y="0"/>
            <a:chExt cx="3893225" cy="61081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893225" cy="610811"/>
            </a:xfrm>
            <a:custGeom>
              <a:avLst/>
              <a:gdLst/>
              <a:ahLst/>
              <a:cxnLst/>
              <a:rect r="r" b="b" t="t" l="l"/>
              <a:pathLst>
                <a:path h="610811" w="3893225">
                  <a:moveTo>
                    <a:pt x="57161" y="0"/>
                  </a:moveTo>
                  <a:lnTo>
                    <a:pt x="3836064" y="0"/>
                  </a:lnTo>
                  <a:cubicBezTo>
                    <a:pt x="3867633" y="0"/>
                    <a:pt x="3893225" y="25592"/>
                    <a:pt x="3893225" y="57161"/>
                  </a:cubicBezTo>
                  <a:lnTo>
                    <a:pt x="3893225" y="553650"/>
                  </a:lnTo>
                  <a:cubicBezTo>
                    <a:pt x="3893225" y="585219"/>
                    <a:pt x="3867633" y="610811"/>
                    <a:pt x="3836064" y="610811"/>
                  </a:cubicBezTo>
                  <a:lnTo>
                    <a:pt x="57161" y="610811"/>
                  </a:lnTo>
                  <a:cubicBezTo>
                    <a:pt x="25592" y="610811"/>
                    <a:pt x="0" y="585219"/>
                    <a:pt x="0" y="553650"/>
                  </a:cubicBezTo>
                  <a:lnTo>
                    <a:pt x="0" y="57161"/>
                  </a:lnTo>
                  <a:cubicBezTo>
                    <a:pt x="0" y="25592"/>
                    <a:pt x="25592" y="0"/>
                    <a:pt x="57161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3893225" cy="658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074701" y="3462700"/>
            <a:ext cx="10135261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Use Case (Demo)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663636" y="5422503"/>
            <a:ext cx="13096949" cy="3071658"/>
            <a:chOff x="0" y="0"/>
            <a:chExt cx="3721920" cy="87291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21920" cy="872910"/>
            </a:xfrm>
            <a:custGeom>
              <a:avLst/>
              <a:gdLst/>
              <a:ahLst/>
              <a:cxnLst/>
              <a:rect r="r" b="b" t="t" l="l"/>
              <a:pathLst>
                <a:path h="872910" w="3721920">
                  <a:moveTo>
                    <a:pt x="59112" y="0"/>
                  </a:moveTo>
                  <a:lnTo>
                    <a:pt x="3662808" y="0"/>
                  </a:lnTo>
                  <a:cubicBezTo>
                    <a:pt x="3678485" y="0"/>
                    <a:pt x="3693521" y="6228"/>
                    <a:pt x="3704606" y="17314"/>
                  </a:cubicBezTo>
                  <a:cubicBezTo>
                    <a:pt x="3715692" y="28399"/>
                    <a:pt x="3721920" y="43435"/>
                    <a:pt x="3721920" y="59112"/>
                  </a:cubicBezTo>
                  <a:lnTo>
                    <a:pt x="3721920" y="813798"/>
                  </a:lnTo>
                  <a:cubicBezTo>
                    <a:pt x="3721920" y="846445"/>
                    <a:pt x="3695455" y="872910"/>
                    <a:pt x="3662808" y="872910"/>
                  </a:cubicBezTo>
                  <a:lnTo>
                    <a:pt x="59112" y="872910"/>
                  </a:lnTo>
                  <a:cubicBezTo>
                    <a:pt x="26466" y="872910"/>
                    <a:pt x="0" y="846445"/>
                    <a:pt x="0" y="813798"/>
                  </a:cubicBezTo>
                  <a:lnTo>
                    <a:pt x="0" y="59112"/>
                  </a:lnTo>
                  <a:cubicBezTo>
                    <a:pt x="0" y="26466"/>
                    <a:pt x="26466" y="0"/>
                    <a:pt x="59112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3721920" cy="939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Berikut adalah Use Case dari Model yang kami buat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30240" y="4402932"/>
            <a:ext cx="1438093" cy="143809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6366091" y="6390052"/>
            <a:ext cx="1167558" cy="1167558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882125" y="4760087"/>
            <a:ext cx="691281" cy="723784"/>
          </a:xfrm>
          <a:custGeom>
            <a:avLst/>
            <a:gdLst/>
            <a:ahLst/>
            <a:cxnLst/>
            <a:rect r="r" b="b" t="t" l="l"/>
            <a:pathLst>
              <a:path h="723784" w="691281">
                <a:moveTo>
                  <a:pt x="0" y="0"/>
                </a:moveTo>
                <a:lnTo>
                  <a:pt x="691281" y="0"/>
                </a:lnTo>
                <a:lnTo>
                  <a:pt x="691281" y="723784"/>
                </a:lnTo>
                <a:lnTo>
                  <a:pt x="0" y="723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6711656" y="6724417"/>
            <a:ext cx="476428" cy="498829"/>
          </a:xfrm>
          <a:custGeom>
            <a:avLst/>
            <a:gdLst/>
            <a:ahLst/>
            <a:cxnLst/>
            <a:rect r="r" b="b" t="t" l="l"/>
            <a:pathLst>
              <a:path h="498829" w="476428">
                <a:moveTo>
                  <a:pt x="0" y="0"/>
                </a:moveTo>
                <a:lnTo>
                  <a:pt x="476428" y="0"/>
                </a:lnTo>
                <a:lnTo>
                  <a:pt x="476428" y="498829"/>
                </a:lnTo>
                <a:lnTo>
                  <a:pt x="0" y="498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7382563"/>
            <a:ext cx="16230600" cy="1875737"/>
            <a:chOff x="0" y="0"/>
            <a:chExt cx="4665450" cy="53917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665450" cy="539176"/>
            </a:xfrm>
            <a:custGeom>
              <a:avLst/>
              <a:gdLst/>
              <a:ahLst/>
              <a:cxnLst/>
              <a:rect r="r" b="b" t="t" l="l"/>
              <a:pathLst>
                <a:path h="539176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491477"/>
                  </a:lnTo>
                  <a:cubicBezTo>
                    <a:pt x="4665450" y="504128"/>
                    <a:pt x="4660424" y="516260"/>
                    <a:pt x="4651479" y="525206"/>
                  </a:cubicBezTo>
                  <a:cubicBezTo>
                    <a:pt x="4642534" y="534151"/>
                    <a:pt x="4630401" y="539176"/>
                    <a:pt x="4617751" y="539176"/>
                  </a:cubicBezTo>
                  <a:lnTo>
                    <a:pt x="47700" y="539176"/>
                  </a:lnTo>
                  <a:cubicBezTo>
                    <a:pt x="35049" y="539176"/>
                    <a:pt x="22916" y="534151"/>
                    <a:pt x="13971" y="525206"/>
                  </a:cubicBezTo>
                  <a:cubicBezTo>
                    <a:pt x="5025" y="516260"/>
                    <a:pt x="0" y="504128"/>
                    <a:pt x="0" y="49147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665450" cy="5868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878873" y="2787286"/>
            <a:ext cx="7626893" cy="2857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 spc="-6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Model</a:t>
            </a:r>
          </a:p>
          <a:p>
            <a:pPr algn="l">
              <a:lnSpc>
                <a:spcPts val="10800"/>
              </a:lnSpc>
            </a:pPr>
            <a:r>
              <a:rPr lang="en-US" sz="12000" spc="-6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Evaluation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78873" y="6216286"/>
            <a:ext cx="4686406" cy="2332554"/>
            <a:chOff x="0" y="0"/>
            <a:chExt cx="1331793" cy="6628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31793" cy="662870"/>
            </a:xfrm>
            <a:custGeom>
              <a:avLst/>
              <a:gdLst/>
              <a:ahLst/>
              <a:cxnLst/>
              <a:rect r="r" b="b" t="t" l="l"/>
              <a:pathLst>
                <a:path h="662870" w="1331793">
                  <a:moveTo>
                    <a:pt x="82600" y="0"/>
                  </a:moveTo>
                  <a:lnTo>
                    <a:pt x="1249194" y="0"/>
                  </a:lnTo>
                  <a:cubicBezTo>
                    <a:pt x="1294812" y="0"/>
                    <a:pt x="1331793" y="36981"/>
                    <a:pt x="1331793" y="82600"/>
                  </a:cubicBezTo>
                  <a:lnTo>
                    <a:pt x="1331793" y="580271"/>
                  </a:lnTo>
                  <a:cubicBezTo>
                    <a:pt x="1331793" y="602177"/>
                    <a:pt x="1323091" y="623187"/>
                    <a:pt x="1307600" y="638677"/>
                  </a:cubicBezTo>
                  <a:cubicBezTo>
                    <a:pt x="1292110" y="654168"/>
                    <a:pt x="1271100" y="662870"/>
                    <a:pt x="1249194" y="662870"/>
                  </a:cubicBezTo>
                  <a:lnTo>
                    <a:pt x="82600" y="662870"/>
                  </a:lnTo>
                  <a:cubicBezTo>
                    <a:pt x="60693" y="662870"/>
                    <a:pt x="39683" y="654168"/>
                    <a:pt x="24193" y="638677"/>
                  </a:cubicBezTo>
                  <a:cubicBezTo>
                    <a:pt x="8702" y="623187"/>
                    <a:pt x="0" y="602177"/>
                    <a:pt x="0" y="580271"/>
                  </a:cubicBezTo>
                  <a:lnTo>
                    <a:pt x="0" y="82600"/>
                  </a:lnTo>
                  <a:cubicBezTo>
                    <a:pt x="0" y="60693"/>
                    <a:pt x="8702" y="39683"/>
                    <a:pt x="24193" y="24193"/>
                  </a:cubicBezTo>
                  <a:cubicBezTo>
                    <a:pt x="39683" y="8702"/>
                    <a:pt x="60693" y="0"/>
                    <a:pt x="826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31793" cy="710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779279" y="6187711"/>
            <a:ext cx="4686406" cy="2332554"/>
            <a:chOff x="0" y="0"/>
            <a:chExt cx="1331793" cy="6628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331793" cy="662870"/>
            </a:xfrm>
            <a:custGeom>
              <a:avLst/>
              <a:gdLst/>
              <a:ahLst/>
              <a:cxnLst/>
              <a:rect r="r" b="b" t="t" l="l"/>
              <a:pathLst>
                <a:path h="662870" w="1331793">
                  <a:moveTo>
                    <a:pt x="82600" y="0"/>
                  </a:moveTo>
                  <a:lnTo>
                    <a:pt x="1249194" y="0"/>
                  </a:lnTo>
                  <a:cubicBezTo>
                    <a:pt x="1294812" y="0"/>
                    <a:pt x="1331793" y="36981"/>
                    <a:pt x="1331793" y="82600"/>
                  </a:cubicBezTo>
                  <a:lnTo>
                    <a:pt x="1331793" y="580271"/>
                  </a:lnTo>
                  <a:cubicBezTo>
                    <a:pt x="1331793" y="602177"/>
                    <a:pt x="1323091" y="623187"/>
                    <a:pt x="1307600" y="638677"/>
                  </a:cubicBezTo>
                  <a:cubicBezTo>
                    <a:pt x="1292110" y="654168"/>
                    <a:pt x="1271100" y="662870"/>
                    <a:pt x="1249194" y="662870"/>
                  </a:cubicBezTo>
                  <a:lnTo>
                    <a:pt x="82600" y="662870"/>
                  </a:lnTo>
                  <a:cubicBezTo>
                    <a:pt x="60693" y="662870"/>
                    <a:pt x="39683" y="654168"/>
                    <a:pt x="24193" y="638677"/>
                  </a:cubicBezTo>
                  <a:cubicBezTo>
                    <a:pt x="8702" y="623187"/>
                    <a:pt x="0" y="602177"/>
                    <a:pt x="0" y="580271"/>
                  </a:cubicBezTo>
                  <a:lnTo>
                    <a:pt x="0" y="82600"/>
                  </a:lnTo>
                  <a:cubicBezTo>
                    <a:pt x="0" y="60693"/>
                    <a:pt x="8702" y="39683"/>
                    <a:pt x="24193" y="24193"/>
                  </a:cubicBezTo>
                  <a:cubicBezTo>
                    <a:pt x="39683" y="8702"/>
                    <a:pt x="60693" y="0"/>
                    <a:pt x="826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331793" cy="710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679685" y="6159136"/>
            <a:ext cx="4686406" cy="2332554"/>
            <a:chOff x="0" y="0"/>
            <a:chExt cx="1331793" cy="6628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31793" cy="662870"/>
            </a:xfrm>
            <a:custGeom>
              <a:avLst/>
              <a:gdLst/>
              <a:ahLst/>
              <a:cxnLst/>
              <a:rect r="r" b="b" t="t" l="l"/>
              <a:pathLst>
                <a:path h="662870" w="1331793">
                  <a:moveTo>
                    <a:pt x="82600" y="0"/>
                  </a:moveTo>
                  <a:lnTo>
                    <a:pt x="1249194" y="0"/>
                  </a:lnTo>
                  <a:cubicBezTo>
                    <a:pt x="1294812" y="0"/>
                    <a:pt x="1331793" y="36981"/>
                    <a:pt x="1331793" y="82600"/>
                  </a:cubicBezTo>
                  <a:lnTo>
                    <a:pt x="1331793" y="580271"/>
                  </a:lnTo>
                  <a:cubicBezTo>
                    <a:pt x="1331793" y="602177"/>
                    <a:pt x="1323091" y="623187"/>
                    <a:pt x="1307600" y="638677"/>
                  </a:cubicBezTo>
                  <a:cubicBezTo>
                    <a:pt x="1292110" y="654168"/>
                    <a:pt x="1271100" y="662870"/>
                    <a:pt x="1249194" y="662870"/>
                  </a:cubicBezTo>
                  <a:lnTo>
                    <a:pt x="82600" y="662870"/>
                  </a:lnTo>
                  <a:cubicBezTo>
                    <a:pt x="60693" y="662870"/>
                    <a:pt x="39683" y="654168"/>
                    <a:pt x="24193" y="638677"/>
                  </a:cubicBezTo>
                  <a:cubicBezTo>
                    <a:pt x="8702" y="623187"/>
                    <a:pt x="0" y="602177"/>
                    <a:pt x="0" y="580271"/>
                  </a:cubicBezTo>
                  <a:lnTo>
                    <a:pt x="0" y="82600"/>
                  </a:lnTo>
                  <a:cubicBezTo>
                    <a:pt x="0" y="60693"/>
                    <a:pt x="8702" y="39683"/>
                    <a:pt x="24193" y="24193"/>
                  </a:cubicBezTo>
                  <a:cubicBezTo>
                    <a:pt x="39683" y="8702"/>
                    <a:pt x="60693" y="0"/>
                    <a:pt x="826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331793" cy="710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0246333" y="2444386"/>
            <a:ext cx="6119758" cy="3200400"/>
            <a:chOff x="0" y="0"/>
            <a:chExt cx="8159677" cy="4267200"/>
          </a:xfrm>
        </p:grpSpPr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/>
            <a:srcRect l="0" t="0" r="0" b="65157"/>
            <a:stretch>
              <a:fillRect/>
            </a:stretch>
          </p:blipFill>
          <p:spPr>
            <a:xfrm flipH="false" flipV="false">
              <a:off x="0" y="0"/>
              <a:ext cx="8159677" cy="4267200"/>
            </a:xfrm>
            <a:prstGeom prst="rect">
              <a:avLst/>
            </a:prstGeom>
          </p:spPr>
        </p:pic>
      </p:grpSp>
      <p:grpSp>
        <p:nvGrpSpPr>
          <p:cNvPr name="Group 30" id="30"/>
          <p:cNvGrpSpPr/>
          <p:nvPr/>
        </p:nvGrpSpPr>
        <p:grpSpPr>
          <a:xfrm rot="0">
            <a:off x="9505765" y="3304018"/>
            <a:ext cx="1481136" cy="1481136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9843081" y="3642434"/>
            <a:ext cx="806505" cy="806505"/>
          </a:xfrm>
          <a:custGeom>
            <a:avLst/>
            <a:gdLst/>
            <a:ahLst/>
            <a:cxnLst/>
            <a:rect r="r" b="b" t="t" l="l"/>
            <a:pathLst>
              <a:path h="806505" w="806505">
                <a:moveTo>
                  <a:pt x="0" y="0"/>
                </a:moveTo>
                <a:lnTo>
                  <a:pt x="806505" y="0"/>
                </a:lnTo>
                <a:lnTo>
                  <a:pt x="806505" y="806505"/>
                </a:lnTo>
                <a:lnTo>
                  <a:pt x="0" y="8065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643690" y="6860390"/>
            <a:ext cx="3156771" cy="486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MAP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44096" y="6831815"/>
            <a:ext cx="3156771" cy="98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Rata2 Inference Time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72435" y="6803240"/>
            <a:ext cx="3500906" cy="98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Rata2 Person Tracked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6360" y="391886"/>
          <a:ext cx="17451120" cy="9304564"/>
        </p:xfrm>
        <a:graphic>
          <a:graphicData uri="http://schemas.openxmlformats.org/drawingml/2006/table">
            <a:tbl>
              <a:tblPr/>
              <a:tblGrid>
                <a:gridCol w="2223450"/>
                <a:gridCol w="1855253"/>
                <a:gridCol w="2228736"/>
                <a:gridCol w="2228736"/>
                <a:gridCol w="2228736"/>
                <a:gridCol w="2228736"/>
                <a:gridCol w="2228736"/>
                <a:gridCol w="2228736"/>
              </a:tblGrid>
              <a:tr h="1407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MobileNet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Various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Various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Average Person Detected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Various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0.2198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0.2122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0.3177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0.5491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3.1772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2.344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Various Images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1.035815269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1.497172479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2.587653157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14.9726673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11.04618285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0804" y="3211592"/>
            <a:ext cx="7908496" cy="5042729"/>
            <a:chOff x="0" y="0"/>
            <a:chExt cx="2247454" cy="14330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7454" cy="1433054"/>
            </a:xfrm>
            <a:custGeom>
              <a:avLst/>
              <a:gdLst/>
              <a:ahLst/>
              <a:cxnLst/>
              <a:rect r="r" b="b" t="t" l="l"/>
              <a:pathLst>
                <a:path h="1433054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1384107"/>
                  </a:lnTo>
                  <a:cubicBezTo>
                    <a:pt x="2247454" y="1397088"/>
                    <a:pt x="2242297" y="1409538"/>
                    <a:pt x="2233118" y="1418718"/>
                  </a:cubicBezTo>
                  <a:cubicBezTo>
                    <a:pt x="2223939" y="1427897"/>
                    <a:pt x="2211489" y="1433054"/>
                    <a:pt x="2198507" y="1433054"/>
                  </a:cubicBezTo>
                  <a:lnTo>
                    <a:pt x="48947" y="1433054"/>
                  </a:lnTo>
                  <a:cubicBezTo>
                    <a:pt x="35965" y="1433054"/>
                    <a:pt x="23516" y="1427897"/>
                    <a:pt x="14336" y="1418718"/>
                  </a:cubicBezTo>
                  <a:cubicBezTo>
                    <a:pt x="5157" y="1409538"/>
                    <a:pt x="0" y="1397088"/>
                    <a:pt x="0" y="1384107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47454" cy="1480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963038"/>
            <a:ext cx="7983285" cy="5539837"/>
            <a:chOff x="0" y="0"/>
            <a:chExt cx="2294778" cy="15924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4778" cy="1592414"/>
            </a:xfrm>
            <a:custGeom>
              <a:avLst/>
              <a:gdLst/>
              <a:ahLst/>
              <a:cxnLst/>
              <a:rect r="r" b="b" t="t" l="l"/>
              <a:pathLst>
                <a:path h="1592414" w="2294778">
                  <a:moveTo>
                    <a:pt x="96977" y="0"/>
                  </a:moveTo>
                  <a:lnTo>
                    <a:pt x="2197801" y="0"/>
                  </a:lnTo>
                  <a:cubicBezTo>
                    <a:pt x="2223521" y="0"/>
                    <a:pt x="2248187" y="10217"/>
                    <a:pt x="2266374" y="28404"/>
                  </a:cubicBezTo>
                  <a:cubicBezTo>
                    <a:pt x="2284561" y="46590"/>
                    <a:pt x="2294778" y="71257"/>
                    <a:pt x="2294778" y="96977"/>
                  </a:cubicBezTo>
                  <a:lnTo>
                    <a:pt x="2294778" y="1495437"/>
                  </a:lnTo>
                  <a:cubicBezTo>
                    <a:pt x="2294778" y="1548996"/>
                    <a:pt x="2251360" y="1592414"/>
                    <a:pt x="2197801" y="1592414"/>
                  </a:cubicBezTo>
                  <a:lnTo>
                    <a:pt x="96977" y="1592414"/>
                  </a:lnTo>
                  <a:cubicBezTo>
                    <a:pt x="71257" y="1592414"/>
                    <a:pt x="46590" y="1582197"/>
                    <a:pt x="28404" y="1564010"/>
                  </a:cubicBezTo>
                  <a:cubicBezTo>
                    <a:pt x="10217" y="1545823"/>
                    <a:pt x="0" y="1521157"/>
                    <a:pt x="0" y="1495437"/>
                  </a:cubicBezTo>
                  <a:lnTo>
                    <a:pt x="0" y="96977"/>
                  </a:lnTo>
                  <a:cubicBezTo>
                    <a:pt x="0" y="71257"/>
                    <a:pt x="10217" y="46590"/>
                    <a:pt x="28404" y="28404"/>
                  </a:cubicBezTo>
                  <a:cubicBezTo>
                    <a:pt x="46590" y="10217"/>
                    <a:pt x="71257" y="0"/>
                    <a:pt x="96977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94778" cy="164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43822" y="7839838"/>
            <a:ext cx="1418462" cy="141846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0573" y="9042134"/>
            <a:ext cx="1923768" cy="399606"/>
          </a:xfrm>
          <a:custGeom>
            <a:avLst/>
            <a:gdLst/>
            <a:ahLst/>
            <a:cxnLst/>
            <a:rect r="r" b="b" t="t" l="l"/>
            <a:pathLst>
              <a:path h="399606" w="1923768">
                <a:moveTo>
                  <a:pt x="0" y="0"/>
                </a:moveTo>
                <a:lnTo>
                  <a:pt x="1923768" y="0"/>
                </a:lnTo>
                <a:lnTo>
                  <a:pt x="1923768" y="399606"/>
                </a:lnTo>
                <a:lnTo>
                  <a:pt x="0" y="399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0516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688302" y="7811166"/>
            <a:ext cx="1729504" cy="1430772"/>
          </a:xfrm>
          <a:custGeom>
            <a:avLst/>
            <a:gdLst/>
            <a:ahLst/>
            <a:cxnLst/>
            <a:rect r="r" b="b" t="t" l="l"/>
            <a:pathLst>
              <a:path h="1430772" w="1729504">
                <a:moveTo>
                  <a:pt x="0" y="0"/>
                </a:moveTo>
                <a:lnTo>
                  <a:pt x="1729504" y="0"/>
                </a:lnTo>
                <a:lnTo>
                  <a:pt x="1729504" y="1430771"/>
                </a:lnTo>
                <a:lnTo>
                  <a:pt x="0" y="1430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20573" y="4098858"/>
            <a:ext cx="6599540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Team Members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6173" y="3634740"/>
            <a:ext cx="7597758" cy="294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Andy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Ezar Resha</a:t>
            </a:r>
          </a:p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Khusnul Muchlisin</a:t>
            </a:r>
          </a:p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Melvin Tan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6360" y="391886"/>
          <a:ext cx="17451120" cy="9304564"/>
        </p:xfrm>
        <a:graphic>
          <a:graphicData uri="http://schemas.openxmlformats.org/drawingml/2006/table">
            <a:tbl>
              <a:tblPr/>
              <a:tblGrid>
                <a:gridCol w="2223450"/>
                <a:gridCol w="1855253"/>
                <a:gridCol w="2228736"/>
                <a:gridCol w="2228736"/>
                <a:gridCol w="2228736"/>
                <a:gridCol w="2228736"/>
                <a:gridCol w="2228736"/>
                <a:gridCol w="2228736"/>
              </a:tblGrid>
              <a:tr h="1407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MobileNet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1 - Times Square 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0.908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1 - Times Square 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Average Person Detected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7.9591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8.8112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9.2806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0.0220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27.0638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1 - Times Square 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0.0415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3.8164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1.5023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1 - Times Square Crowd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1.080291971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3.02919708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1.605839416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278.5693431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109.6678832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6360" y="391886"/>
          <a:ext cx="17451120" cy="9304564"/>
        </p:xfrm>
        <a:graphic>
          <a:graphicData uri="http://schemas.openxmlformats.org/drawingml/2006/table">
            <a:tbl>
              <a:tblPr/>
              <a:tblGrid>
                <a:gridCol w="2223450"/>
                <a:gridCol w="1855253"/>
                <a:gridCol w="2228736"/>
                <a:gridCol w="2228736"/>
                <a:gridCol w="2228736"/>
                <a:gridCol w="2228736"/>
                <a:gridCol w="2228736"/>
                <a:gridCol w="2228736"/>
              </a:tblGrid>
              <a:tr h="1407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MobileNet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Average Person Detected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7.935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8.685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8.361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8.024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15.3143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0.0514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0.02041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0.0406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3.7059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4.079365079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1.61984127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3.222222222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294.1190476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141.2698413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66360" y="391886"/>
          <a:ext cx="17451120" cy="9304564"/>
        </p:xfrm>
        <a:graphic>
          <a:graphicData uri="http://schemas.openxmlformats.org/drawingml/2006/table">
            <a:tbl>
              <a:tblPr/>
              <a:tblGrid>
                <a:gridCol w="2223450"/>
                <a:gridCol w="1855253"/>
                <a:gridCol w="2228736"/>
                <a:gridCol w="2228736"/>
                <a:gridCol w="2228736"/>
                <a:gridCol w="2228736"/>
                <a:gridCol w="2228736"/>
                <a:gridCol w="2228736"/>
              </a:tblGrid>
              <a:tr h="14076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YOLO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Faster RCNN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Nano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Small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Medium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Varying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RESNET50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MobileNet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rowSpan="4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0.9081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Average Person Detected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4.427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5.6098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5.332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5.5144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12.985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0.0191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0.0404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3.703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1.496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385">
                <a:tc vMerge="true"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Video 2 - People walking fast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Inference Time Ratio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1.112149533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1.785046729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3.775700935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346.0747664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139.8130841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6370" y="401092"/>
            <a:ext cx="10135261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High Availability Implementation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4573" y="5355749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22243" y="5355749"/>
            <a:ext cx="247110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FRONT END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4573" y="4650899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4573" y="3946684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4573" y="7469029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4573" y="6764179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4573" y="6059964"/>
            <a:ext cx="112760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USER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102348" y="5660231"/>
            <a:ext cx="123555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2238346" y="5202714"/>
            <a:ext cx="847725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HAproxy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22243" y="4967129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AUTOSCALER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19471" y="5202714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KUBERNETES / AWS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1055" y="4557871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CONTAINER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13225" y="3806510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MODEL CACHE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6377543" y="5641181"/>
            <a:ext cx="3767410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8261248" y="3520009"/>
            <a:ext cx="0" cy="483226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-33396">
            <a:off x="10428207" y="5336699"/>
            <a:ext cx="218344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BACK END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11522427" y="5917077"/>
            <a:ext cx="0" cy="2132342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522427" y="8333219"/>
            <a:ext cx="123555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-33396">
            <a:off x="12937984" y="7980759"/>
            <a:ext cx="477306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STORAGE / DATABASE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1541477" y="3676665"/>
            <a:ext cx="0" cy="1627966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>
            <a:off x="11498386" y="3539059"/>
            <a:ext cx="1235551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-33396">
            <a:off x="12937986" y="3203404"/>
            <a:ext cx="46791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MODEL PROCESSING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113225" y="4042095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REDIS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700050" y="5907564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MULTIPROCESSING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700050" y="5084921"/>
            <a:ext cx="2915036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CELERY / RABBITMQ / SQS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51055" y="4793456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DOCKER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619471" y="5907564"/>
            <a:ext cx="247110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ASYNC IO / MULTITHREADING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700050" y="4857037"/>
            <a:ext cx="247110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QUEUEING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00050" y="6143149"/>
            <a:ext cx="472138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GPU ACCELERATION - TORCH / TENSORFLOW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00050" y="6419374"/>
            <a:ext cx="4721384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1D1B1A"/>
                </a:solidFill>
                <a:latin typeface="Canva Sans"/>
                <a:ea typeface="Canva Sans"/>
                <a:cs typeface="Canva Sans"/>
                <a:sym typeface="Canva Sans"/>
              </a:rPr>
              <a:t>PYTHON MULTIPROCESSING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6634" y="2136457"/>
            <a:ext cx="16206107" cy="595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YOLO (You Only Look Once):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Kecepatan: Sangat cepat dan cocok untuk aplikasi real-time.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Kelebihan: Penggunaan sumber daya yang efisien dengan proses pelatihan dan struktur model yang lebih sederhana.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Keterbatasan: Kurang akurat saat mendeteksi objek kecil atau padat, dan lemah saat mengidentifikasi objek dengan variasi tinggi.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Faster-RCNN (Region-based Convolutional Neural Networks):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Kecepatan: Lebih lambat dibandingkan dengan YOLO.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Kelebihan: Presisi dan konsistensi tinggi, terutama efektif dalam mendeteksi objek dengan variasi. Secara keseluruhan, menawarkan deteksi yang lebih akurat dan andal.</a:t>
            </a:r>
          </a:p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Keterbatasan: Proses pelatihan yang lebih kompleks dan memakan waktu, dengan konsumsi sumber daya yang lebih tinggi.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90803" y="401570"/>
            <a:ext cx="67063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Kesimpulan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94140"/>
            <a:ext cx="17259300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*keterbatasan model-model ini bisa dikurangi dengan pengunaan tools lain, augmentasi data (baik training ataupun di pengunaan) !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8324619"/>
            <a:ext cx="18288000" cy="3356782"/>
            <a:chOff x="0" y="0"/>
            <a:chExt cx="5256845" cy="9649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6845" cy="964900"/>
            </a:xfrm>
            <a:custGeom>
              <a:avLst/>
              <a:gdLst/>
              <a:ahLst/>
              <a:cxnLst/>
              <a:rect r="r" b="b" t="t" l="l"/>
              <a:pathLst>
                <a:path h="964900" w="5256845">
                  <a:moveTo>
                    <a:pt x="42333" y="0"/>
                  </a:moveTo>
                  <a:lnTo>
                    <a:pt x="5214512" y="0"/>
                  </a:lnTo>
                  <a:cubicBezTo>
                    <a:pt x="5225739" y="0"/>
                    <a:pt x="5236507" y="4460"/>
                    <a:pt x="5244446" y="12399"/>
                  </a:cubicBezTo>
                  <a:cubicBezTo>
                    <a:pt x="5252385" y="20338"/>
                    <a:pt x="5256845" y="31106"/>
                    <a:pt x="5256845" y="42333"/>
                  </a:cubicBezTo>
                  <a:lnTo>
                    <a:pt x="5256845" y="922566"/>
                  </a:lnTo>
                  <a:cubicBezTo>
                    <a:pt x="5256845" y="933794"/>
                    <a:pt x="5252385" y="944561"/>
                    <a:pt x="5244446" y="952500"/>
                  </a:cubicBezTo>
                  <a:cubicBezTo>
                    <a:pt x="5236507" y="960440"/>
                    <a:pt x="5225739" y="964900"/>
                    <a:pt x="5214512" y="964900"/>
                  </a:cubicBezTo>
                  <a:lnTo>
                    <a:pt x="42333" y="964900"/>
                  </a:lnTo>
                  <a:cubicBezTo>
                    <a:pt x="31106" y="964900"/>
                    <a:pt x="20338" y="960440"/>
                    <a:pt x="12399" y="952500"/>
                  </a:cubicBezTo>
                  <a:cubicBezTo>
                    <a:pt x="4460" y="944561"/>
                    <a:pt x="0" y="933794"/>
                    <a:pt x="0" y="922566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256845" cy="1012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85095"/>
            <a:ext cx="2917864" cy="747265"/>
            <a:chOff x="0" y="0"/>
            <a:chExt cx="768491" cy="19681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054" y="1013792"/>
            <a:ext cx="2917864" cy="890090"/>
            <a:chOff x="0" y="0"/>
            <a:chExt cx="768491" cy="2344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491" cy="234427"/>
            </a:xfrm>
            <a:custGeom>
              <a:avLst/>
              <a:gdLst/>
              <a:ahLst/>
              <a:cxnLst/>
              <a:rect r="r" b="b" t="t" l="l"/>
              <a:pathLst>
                <a:path h="234427" w="768491">
                  <a:moveTo>
                    <a:pt x="117213" y="0"/>
                  </a:moveTo>
                  <a:lnTo>
                    <a:pt x="651277" y="0"/>
                  </a:lnTo>
                  <a:cubicBezTo>
                    <a:pt x="716013" y="0"/>
                    <a:pt x="768491" y="52478"/>
                    <a:pt x="768491" y="117213"/>
                  </a:cubicBezTo>
                  <a:lnTo>
                    <a:pt x="768491" y="117213"/>
                  </a:lnTo>
                  <a:cubicBezTo>
                    <a:pt x="768491" y="181949"/>
                    <a:pt x="716013" y="234427"/>
                    <a:pt x="651277" y="234427"/>
                  </a:cubicBezTo>
                  <a:lnTo>
                    <a:pt x="117213" y="234427"/>
                  </a:lnTo>
                  <a:cubicBezTo>
                    <a:pt x="52478" y="234427"/>
                    <a:pt x="0" y="181949"/>
                    <a:pt x="0" y="117213"/>
                  </a:cubicBezTo>
                  <a:lnTo>
                    <a:pt x="0" y="117213"/>
                  </a:lnTo>
                  <a:cubicBezTo>
                    <a:pt x="0" y="52478"/>
                    <a:pt x="52478" y="0"/>
                    <a:pt x="117213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8491" cy="282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201847" y="4247475"/>
            <a:ext cx="11884306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0"/>
              </a:lnSpc>
            </a:pPr>
            <a:r>
              <a:rPr lang="en-US" sz="18000" spc="-9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Thank You!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350804" y="3211592"/>
            <a:ext cx="7908496" cy="5042729"/>
            <a:chOff x="0" y="0"/>
            <a:chExt cx="2247454" cy="14330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47454" cy="1433054"/>
            </a:xfrm>
            <a:custGeom>
              <a:avLst/>
              <a:gdLst/>
              <a:ahLst/>
              <a:cxnLst/>
              <a:rect r="r" b="b" t="t" l="l"/>
              <a:pathLst>
                <a:path h="1433054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1384107"/>
                  </a:lnTo>
                  <a:cubicBezTo>
                    <a:pt x="2247454" y="1397088"/>
                    <a:pt x="2242297" y="1409538"/>
                    <a:pt x="2233118" y="1418718"/>
                  </a:cubicBezTo>
                  <a:cubicBezTo>
                    <a:pt x="2223939" y="1427897"/>
                    <a:pt x="2211489" y="1433054"/>
                    <a:pt x="2198507" y="1433054"/>
                  </a:cubicBezTo>
                  <a:lnTo>
                    <a:pt x="48947" y="1433054"/>
                  </a:lnTo>
                  <a:cubicBezTo>
                    <a:pt x="35965" y="1433054"/>
                    <a:pt x="23516" y="1427897"/>
                    <a:pt x="14336" y="1418718"/>
                  </a:cubicBezTo>
                  <a:cubicBezTo>
                    <a:pt x="5157" y="1409538"/>
                    <a:pt x="0" y="1397088"/>
                    <a:pt x="0" y="1384107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47454" cy="1480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2963038"/>
            <a:ext cx="7983285" cy="5539837"/>
            <a:chOff x="0" y="0"/>
            <a:chExt cx="2294778" cy="15924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94778" cy="1592414"/>
            </a:xfrm>
            <a:custGeom>
              <a:avLst/>
              <a:gdLst/>
              <a:ahLst/>
              <a:cxnLst/>
              <a:rect r="r" b="b" t="t" l="l"/>
              <a:pathLst>
                <a:path h="1592414" w="2294778">
                  <a:moveTo>
                    <a:pt x="96977" y="0"/>
                  </a:moveTo>
                  <a:lnTo>
                    <a:pt x="2197801" y="0"/>
                  </a:lnTo>
                  <a:cubicBezTo>
                    <a:pt x="2223521" y="0"/>
                    <a:pt x="2248187" y="10217"/>
                    <a:pt x="2266374" y="28404"/>
                  </a:cubicBezTo>
                  <a:cubicBezTo>
                    <a:pt x="2284561" y="46590"/>
                    <a:pt x="2294778" y="71257"/>
                    <a:pt x="2294778" y="96977"/>
                  </a:cubicBezTo>
                  <a:lnTo>
                    <a:pt x="2294778" y="1495437"/>
                  </a:lnTo>
                  <a:cubicBezTo>
                    <a:pt x="2294778" y="1548996"/>
                    <a:pt x="2251360" y="1592414"/>
                    <a:pt x="2197801" y="1592414"/>
                  </a:cubicBezTo>
                  <a:lnTo>
                    <a:pt x="96977" y="1592414"/>
                  </a:lnTo>
                  <a:cubicBezTo>
                    <a:pt x="71257" y="1592414"/>
                    <a:pt x="46590" y="1582197"/>
                    <a:pt x="28404" y="1564010"/>
                  </a:cubicBezTo>
                  <a:cubicBezTo>
                    <a:pt x="10217" y="1545823"/>
                    <a:pt x="0" y="1521157"/>
                    <a:pt x="0" y="1495437"/>
                  </a:cubicBezTo>
                  <a:lnTo>
                    <a:pt x="0" y="96977"/>
                  </a:lnTo>
                  <a:cubicBezTo>
                    <a:pt x="0" y="71257"/>
                    <a:pt x="10217" y="46590"/>
                    <a:pt x="28404" y="28404"/>
                  </a:cubicBezTo>
                  <a:cubicBezTo>
                    <a:pt x="46590" y="10217"/>
                    <a:pt x="71257" y="0"/>
                    <a:pt x="96977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94778" cy="164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843822" y="7839838"/>
            <a:ext cx="1418462" cy="1418462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720573" y="9042134"/>
            <a:ext cx="1923768" cy="399606"/>
          </a:xfrm>
          <a:custGeom>
            <a:avLst/>
            <a:gdLst/>
            <a:ahLst/>
            <a:cxnLst/>
            <a:rect r="r" b="b" t="t" l="l"/>
            <a:pathLst>
              <a:path h="399606" w="1923768">
                <a:moveTo>
                  <a:pt x="0" y="0"/>
                </a:moveTo>
                <a:lnTo>
                  <a:pt x="1923768" y="0"/>
                </a:lnTo>
                <a:lnTo>
                  <a:pt x="1923768" y="399606"/>
                </a:lnTo>
                <a:lnTo>
                  <a:pt x="0" y="399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0516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6688302" y="7811166"/>
            <a:ext cx="1729504" cy="1430772"/>
          </a:xfrm>
          <a:custGeom>
            <a:avLst/>
            <a:gdLst/>
            <a:ahLst/>
            <a:cxnLst/>
            <a:rect r="r" b="b" t="t" l="l"/>
            <a:pathLst>
              <a:path h="1430772" w="1729504">
                <a:moveTo>
                  <a:pt x="0" y="0"/>
                </a:moveTo>
                <a:lnTo>
                  <a:pt x="1729504" y="0"/>
                </a:lnTo>
                <a:lnTo>
                  <a:pt x="1729504" y="1430771"/>
                </a:lnTo>
                <a:lnTo>
                  <a:pt x="0" y="1430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720573" y="4098858"/>
            <a:ext cx="6599540" cy="337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The Purpose of the Project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02835" y="3383946"/>
            <a:ext cx="7597758" cy="4427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Membuat solusi </a:t>
            </a:r>
            <a:r>
              <a:rPr lang="en-US" sz="420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Person Tracking </a:t>
            </a: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yang memanfaatkan teknik </a:t>
            </a:r>
            <a:r>
              <a:rPr lang="en-US" sz="4200">
                <a:solidFill>
                  <a:srgbClr val="FFFFFF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Computer Vision</a:t>
            </a:r>
            <a:r>
              <a:rPr lang="en-US" sz="420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untuk mentrack secara akurat dan efisien dalam berbagai lingkungan &amp; kondisi.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963038"/>
            <a:ext cx="7983285" cy="5539837"/>
            <a:chOff x="0" y="0"/>
            <a:chExt cx="2294778" cy="15924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94778" cy="1592414"/>
            </a:xfrm>
            <a:custGeom>
              <a:avLst/>
              <a:gdLst/>
              <a:ahLst/>
              <a:cxnLst/>
              <a:rect r="r" b="b" t="t" l="l"/>
              <a:pathLst>
                <a:path h="1592414" w="2294778">
                  <a:moveTo>
                    <a:pt x="96977" y="0"/>
                  </a:moveTo>
                  <a:lnTo>
                    <a:pt x="2197801" y="0"/>
                  </a:lnTo>
                  <a:cubicBezTo>
                    <a:pt x="2223521" y="0"/>
                    <a:pt x="2248187" y="10217"/>
                    <a:pt x="2266374" y="28404"/>
                  </a:cubicBezTo>
                  <a:cubicBezTo>
                    <a:pt x="2284561" y="46590"/>
                    <a:pt x="2294778" y="71257"/>
                    <a:pt x="2294778" y="96977"/>
                  </a:cubicBezTo>
                  <a:lnTo>
                    <a:pt x="2294778" y="1495437"/>
                  </a:lnTo>
                  <a:cubicBezTo>
                    <a:pt x="2294778" y="1548996"/>
                    <a:pt x="2251360" y="1592414"/>
                    <a:pt x="2197801" y="1592414"/>
                  </a:cubicBezTo>
                  <a:lnTo>
                    <a:pt x="96977" y="1592414"/>
                  </a:lnTo>
                  <a:cubicBezTo>
                    <a:pt x="71257" y="1592414"/>
                    <a:pt x="46590" y="1582197"/>
                    <a:pt x="28404" y="1564010"/>
                  </a:cubicBezTo>
                  <a:cubicBezTo>
                    <a:pt x="10217" y="1545823"/>
                    <a:pt x="0" y="1521157"/>
                    <a:pt x="0" y="1495437"/>
                  </a:cubicBezTo>
                  <a:lnTo>
                    <a:pt x="0" y="96977"/>
                  </a:lnTo>
                  <a:cubicBezTo>
                    <a:pt x="0" y="71257"/>
                    <a:pt x="10217" y="46590"/>
                    <a:pt x="28404" y="28404"/>
                  </a:cubicBezTo>
                  <a:cubicBezTo>
                    <a:pt x="46590" y="10217"/>
                    <a:pt x="71257" y="0"/>
                    <a:pt x="96977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94778" cy="164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7466" y="2963038"/>
            <a:ext cx="7908496" cy="1681067"/>
            <a:chOff x="0" y="0"/>
            <a:chExt cx="2247454" cy="4777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7454" cy="477729"/>
            </a:xfrm>
            <a:custGeom>
              <a:avLst/>
              <a:gdLst/>
              <a:ahLst/>
              <a:cxnLst/>
              <a:rect r="r" b="b" t="t" l="l"/>
              <a:pathLst>
                <a:path h="477729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428783"/>
                  </a:lnTo>
                  <a:cubicBezTo>
                    <a:pt x="2247454" y="441764"/>
                    <a:pt x="2242297" y="454214"/>
                    <a:pt x="2233118" y="463393"/>
                  </a:cubicBezTo>
                  <a:cubicBezTo>
                    <a:pt x="2223939" y="472573"/>
                    <a:pt x="2211489" y="477729"/>
                    <a:pt x="2198507" y="477729"/>
                  </a:cubicBezTo>
                  <a:lnTo>
                    <a:pt x="48947" y="477729"/>
                  </a:lnTo>
                  <a:cubicBezTo>
                    <a:pt x="35965" y="477729"/>
                    <a:pt x="23516" y="472573"/>
                    <a:pt x="14336" y="463393"/>
                  </a:cubicBezTo>
                  <a:cubicBezTo>
                    <a:pt x="5157" y="454214"/>
                    <a:pt x="0" y="441764"/>
                    <a:pt x="0" y="428783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47454" cy="5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47466" y="4875332"/>
            <a:ext cx="7908496" cy="2015809"/>
            <a:chOff x="0" y="0"/>
            <a:chExt cx="2247454" cy="5728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47454" cy="572857"/>
            </a:xfrm>
            <a:custGeom>
              <a:avLst/>
              <a:gdLst/>
              <a:ahLst/>
              <a:cxnLst/>
              <a:rect r="r" b="b" t="t" l="l"/>
              <a:pathLst>
                <a:path h="572857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523910"/>
                  </a:lnTo>
                  <a:cubicBezTo>
                    <a:pt x="2247454" y="536892"/>
                    <a:pt x="2242297" y="549341"/>
                    <a:pt x="2233118" y="558521"/>
                  </a:cubicBezTo>
                  <a:cubicBezTo>
                    <a:pt x="2223939" y="567700"/>
                    <a:pt x="2211489" y="572857"/>
                    <a:pt x="2198507" y="572857"/>
                  </a:cubicBezTo>
                  <a:lnTo>
                    <a:pt x="48947" y="572857"/>
                  </a:lnTo>
                  <a:cubicBezTo>
                    <a:pt x="35965" y="572857"/>
                    <a:pt x="23516" y="567700"/>
                    <a:pt x="14336" y="558521"/>
                  </a:cubicBezTo>
                  <a:cubicBezTo>
                    <a:pt x="5157" y="549341"/>
                    <a:pt x="0" y="536892"/>
                    <a:pt x="0" y="523910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47454" cy="620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43822" y="7839838"/>
            <a:ext cx="1418462" cy="14184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20573" y="9042134"/>
            <a:ext cx="1923768" cy="399606"/>
          </a:xfrm>
          <a:custGeom>
            <a:avLst/>
            <a:gdLst/>
            <a:ahLst/>
            <a:cxnLst/>
            <a:rect r="r" b="b" t="t" l="l"/>
            <a:pathLst>
              <a:path h="399606" w="1923768">
                <a:moveTo>
                  <a:pt x="0" y="0"/>
                </a:moveTo>
                <a:lnTo>
                  <a:pt x="1923768" y="0"/>
                </a:lnTo>
                <a:lnTo>
                  <a:pt x="1923768" y="399606"/>
                </a:lnTo>
                <a:lnTo>
                  <a:pt x="0" y="399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0516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6688302" y="7811166"/>
            <a:ext cx="1729504" cy="1430772"/>
          </a:xfrm>
          <a:custGeom>
            <a:avLst/>
            <a:gdLst/>
            <a:ahLst/>
            <a:cxnLst/>
            <a:rect r="r" b="b" t="t" l="l"/>
            <a:pathLst>
              <a:path h="1430772" w="1729504">
                <a:moveTo>
                  <a:pt x="0" y="0"/>
                </a:moveTo>
                <a:lnTo>
                  <a:pt x="1729504" y="0"/>
                </a:lnTo>
                <a:lnTo>
                  <a:pt x="1729504" y="1430771"/>
                </a:lnTo>
                <a:lnTo>
                  <a:pt x="0" y="1430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20573" y="4646546"/>
            <a:ext cx="6599540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Market Potential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00571" y="3277852"/>
            <a:ext cx="6002286" cy="97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Enhanced Security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: Pengawasan secara real-time di tempat umum.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73990" y="5193693"/>
            <a:ext cx="7255449" cy="147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Retail Analytics 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Analisis perilaku pelanggan untuk mengoptimalkan tata letak toko dan meningkatkan penjualan.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9347466" y="7026326"/>
            <a:ext cx="7908496" cy="2015809"/>
            <a:chOff x="0" y="0"/>
            <a:chExt cx="2247454" cy="572857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47454" cy="572857"/>
            </a:xfrm>
            <a:custGeom>
              <a:avLst/>
              <a:gdLst/>
              <a:ahLst/>
              <a:cxnLst/>
              <a:rect r="r" b="b" t="t" l="l"/>
              <a:pathLst>
                <a:path h="572857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523910"/>
                  </a:lnTo>
                  <a:cubicBezTo>
                    <a:pt x="2247454" y="536892"/>
                    <a:pt x="2242297" y="549341"/>
                    <a:pt x="2233118" y="558521"/>
                  </a:cubicBezTo>
                  <a:cubicBezTo>
                    <a:pt x="2223939" y="567700"/>
                    <a:pt x="2211489" y="572857"/>
                    <a:pt x="2198507" y="572857"/>
                  </a:cubicBezTo>
                  <a:lnTo>
                    <a:pt x="48947" y="572857"/>
                  </a:lnTo>
                  <a:cubicBezTo>
                    <a:pt x="35965" y="572857"/>
                    <a:pt x="23516" y="567700"/>
                    <a:pt x="14336" y="558521"/>
                  </a:cubicBezTo>
                  <a:cubicBezTo>
                    <a:pt x="5157" y="549341"/>
                    <a:pt x="0" y="536892"/>
                    <a:pt x="0" y="523910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2247454" cy="620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8" id="38"/>
          <p:cNvSpPr txBox="true"/>
          <p:nvPr/>
        </p:nvSpPr>
        <p:spPr>
          <a:xfrm rot="0">
            <a:off x="9673990" y="7344686"/>
            <a:ext cx="7255449" cy="147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Smart  City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Manajemen lalu lintas yang lebih baik dan keselamatan publik yang ditingkatkan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2963038"/>
            <a:ext cx="7983285" cy="5539837"/>
            <a:chOff x="0" y="0"/>
            <a:chExt cx="2294778" cy="15924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94778" cy="1592414"/>
            </a:xfrm>
            <a:custGeom>
              <a:avLst/>
              <a:gdLst/>
              <a:ahLst/>
              <a:cxnLst/>
              <a:rect r="r" b="b" t="t" l="l"/>
              <a:pathLst>
                <a:path h="1592414" w="2294778">
                  <a:moveTo>
                    <a:pt x="96977" y="0"/>
                  </a:moveTo>
                  <a:lnTo>
                    <a:pt x="2197801" y="0"/>
                  </a:lnTo>
                  <a:cubicBezTo>
                    <a:pt x="2223521" y="0"/>
                    <a:pt x="2248187" y="10217"/>
                    <a:pt x="2266374" y="28404"/>
                  </a:cubicBezTo>
                  <a:cubicBezTo>
                    <a:pt x="2284561" y="46590"/>
                    <a:pt x="2294778" y="71257"/>
                    <a:pt x="2294778" y="96977"/>
                  </a:cubicBezTo>
                  <a:lnTo>
                    <a:pt x="2294778" y="1495437"/>
                  </a:lnTo>
                  <a:cubicBezTo>
                    <a:pt x="2294778" y="1548996"/>
                    <a:pt x="2251360" y="1592414"/>
                    <a:pt x="2197801" y="1592414"/>
                  </a:cubicBezTo>
                  <a:lnTo>
                    <a:pt x="96977" y="1592414"/>
                  </a:lnTo>
                  <a:cubicBezTo>
                    <a:pt x="71257" y="1592414"/>
                    <a:pt x="46590" y="1582197"/>
                    <a:pt x="28404" y="1564010"/>
                  </a:cubicBezTo>
                  <a:cubicBezTo>
                    <a:pt x="10217" y="1545823"/>
                    <a:pt x="0" y="1521157"/>
                    <a:pt x="0" y="1495437"/>
                  </a:cubicBezTo>
                  <a:lnTo>
                    <a:pt x="0" y="96977"/>
                  </a:lnTo>
                  <a:cubicBezTo>
                    <a:pt x="0" y="71257"/>
                    <a:pt x="10217" y="46590"/>
                    <a:pt x="28404" y="28404"/>
                  </a:cubicBezTo>
                  <a:cubicBezTo>
                    <a:pt x="46590" y="10217"/>
                    <a:pt x="71257" y="0"/>
                    <a:pt x="96977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294778" cy="1640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347466" y="2963038"/>
            <a:ext cx="7908496" cy="1681067"/>
            <a:chOff x="0" y="0"/>
            <a:chExt cx="2247454" cy="47772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47454" cy="477729"/>
            </a:xfrm>
            <a:custGeom>
              <a:avLst/>
              <a:gdLst/>
              <a:ahLst/>
              <a:cxnLst/>
              <a:rect r="r" b="b" t="t" l="l"/>
              <a:pathLst>
                <a:path h="477729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428783"/>
                  </a:lnTo>
                  <a:cubicBezTo>
                    <a:pt x="2247454" y="441764"/>
                    <a:pt x="2242297" y="454214"/>
                    <a:pt x="2233118" y="463393"/>
                  </a:cubicBezTo>
                  <a:cubicBezTo>
                    <a:pt x="2223939" y="472573"/>
                    <a:pt x="2211489" y="477729"/>
                    <a:pt x="2198507" y="477729"/>
                  </a:cubicBezTo>
                  <a:lnTo>
                    <a:pt x="48947" y="477729"/>
                  </a:lnTo>
                  <a:cubicBezTo>
                    <a:pt x="35965" y="477729"/>
                    <a:pt x="23516" y="472573"/>
                    <a:pt x="14336" y="463393"/>
                  </a:cubicBezTo>
                  <a:cubicBezTo>
                    <a:pt x="5157" y="454214"/>
                    <a:pt x="0" y="441764"/>
                    <a:pt x="0" y="428783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247454" cy="5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347466" y="4875332"/>
            <a:ext cx="7908496" cy="2015809"/>
            <a:chOff x="0" y="0"/>
            <a:chExt cx="2247454" cy="5728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47454" cy="572857"/>
            </a:xfrm>
            <a:custGeom>
              <a:avLst/>
              <a:gdLst/>
              <a:ahLst/>
              <a:cxnLst/>
              <a:rect r="r" b="b" t="t" l="l"/>
              <a:pathLst>
                <a:path h="572857" w="2247454">
                  <a:moveTo>
                    <a:pt x="48947" y="0"/>
                  </a:moveTo>
                  <a:lnTo>
                    <a:pt x="2198507" y="0"/>
                  </a:lnTo>
                  <a:cubicBezTo>
                    <a:pt x="2211489" y="0"/>
                    <a:pt x="2223939" y="5157"/>
                    <a:pt x="2233118" y="14336"/>
                  </a:cubicBezTo>
                  <a:cubicBezTo>
                    <a:pt x="2242297" y="23516"/>
                    <a:pt x="2247454" y="35965"/>
                    <a:pt x="2247454" y="48947"/>
                  </a:cubicBezTo>
                  <a:lnTo>
                    <a:pt x="2247454" y="523910"/>
                  </a:lnTo>
                  <a:cubicBezTo>
                    <a:pt x="2247454" y="536892"/>
                    <a:pt x="2242297" y="549341"/>
                    <a:pt x="2233118" y="558521"/>
                  </a:cubicBezTo>
                  <a:cubicBezTo>
                    <a:pt x="2223939" y="567700"/>
                    <a:pt x="2211489" y="572857"/>
                    <a:pt x="2198507" y="572857"/>
                  </a:cubicBezTo>
                  <a:lnTo>
                    <a:pt x="48947" y="572857"/>
                  </a:lnTo>
                  <a:cubicBezTo>
                    <a:pt x="35965" y="572857"/>
                    <a:pt x="23516" y="567700"/>
                    <a:pt x="14336" y="558521"/>
                  </a:cubicBezTo>
                  <a:cubicBezTo>
                    <a:pt x="5157" y="549341"/>
                    <a:pt x="0" y="536892"/>
                    <a:pt x="0" y="523910"/>
                  </a:cubicBezTo>
                  <a:lnTo>
                    <a:pt x="0" y="48947"/>
                  </a:lnTo>
                  <a:cubicBezTo>
                    <a:pt x="0" y="35965"/>
                    <a:pt x="5157" y="23516"/>
                    <a:pt x="14336" y="14336"/>
                  </a:cubicBezTo>
                  <a:cubicBezTo>
                    <a:pt x="23516" y="5157"/>
                    <a:pt x="35965" y="0"/>
                    <a:pt x="48947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2247454" cy="620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843822" y="7839838"/>
            <a:ext cx="1418462" cy="14184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720573" y="9042134"/>
            <a:ext cx="1923768" cy="399606"/>
          </a:xfrm>
          <a:custGeom>
            <a:avLst/>
            <a:gdLst/>
            <a:ahLst/>
            <a:cxnLst/>
            <a:rect r="r" b="b" t="t" l="l"/>
            <a:pathLst>
              <a:path h="399606" w="1923768">
                <a:moveTo>
                  <a:pt x="0" y="0"/>
                </a:moveTo>
                <a:lnTo>
                  <a:pt x="1923768" y="0"/>
                </a:lnTo>
                <a:lnTo>
                  <a:pt x="1923768" y="399606"/>
                </a:lnTo>
                <a:lnTo>
                  <a:pt x="0" y="399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310516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6688302" y="7811166"/>
            <a:ext cx="1729504" cy="1430772"/>
          </a:xfrm>
          <a:custGeom>
            <a:avLst/>
            <a:gdLst/>
            <a:ahLst/>
            <a:cxnLst/>
            <a:rect r="r" b="b" t="t" l="l"/>
            <a:pathLst>
              <a:path h="1430772" w="1729504">
                <a:moveTo>
                  <a:pt x="0" y="0"/>
                </a:moveTo>
                <a:lnTo>
                  <a:pt x="1729504" y="0"/>
                </a:lnTo>
                <a:lnTo>
                  <a:pt x="1729504" y="1430771"/>
                </a:lnTo>
                <a:lnTo>
                  <a:pt x="0" y="1430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720573" y="4646546"/>
            <a:ext cx="6599540" cy="228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Market Potential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300571" y="3277852"/>
            <a:ext cx="6002286" cy="97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Transportation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: Penggunaan untuk Pengaturan lalu lintas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673990" y="5193693"/>
            <a:ext cx="7255449" cy="147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Healthcare 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Monitoring jumlah orang di area tertentu untuk mengatur kapasitas dan mencegah penyebaran penyakit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673990" y="7344686"/>
            <a:ext cx="7255449" cy="1471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Smart  City</a:t>
            </a: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: Manajemen lalu lintas yang lebih baik dan keselamatan publik yang ditingkatkan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0" y="8724022"/>
            <a:ext cx="18288000" cy="6899665"/>
            <a:chOff x="0" y="0"/>
            <a:chExt cx="5256845" cy="19832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256845" cy="1983293"/>
            </a:xfrm>
            <a:custGeom>
              <a:avLst/>
              <a:gdLst/>
              <a:ahLst/>
              <a:cxnLst/>
              <a:rect r="r" b="b" t="t" l="l"/>
              <a:pathLst>
                <a:path h="1983293" w="5256845">
                  <a:moveTo>
                    <a:pt x="42333" y="0"/>
                  </a:moveTo>
                  <a:lnTo>
                    <a:pt x="5214512" y="0"/>
                  </a:lnTo>
                  <a:cubicBezTo>
                    <a:pt x="5225739" y="0"/>
                    <a:pt x="5236507" y="4460"/>
                    <a:pt x="5244446" y="12399"/>
                  </a:cubicBezTo>
                  <a:cubicBezTo>
                    <a:pt x="5252385" y="20338"/>
                    <a:pt x="5256845" y="31106"/>
                    <a:pt x="5256845" y="42333"/>
                  </a:cubicBezTo>
                  <a:lnTo>
                    <a:pt x="5256845" y="1940960"/>
                  </a:lnTo>
                  <a:cubicBezTo>
                    <a:pt x="5256845" y="1952188"/>
                    <a:pt x="5252385" y="1962955"/>
                    <a:pt x="5244446" y="1970894"/>
                  </a:cubicBezTo>
                  <a:cubicBezTo>
                    <a:pt x="5236507" y="1978833"/>
                    <a:pt x="5225739" y="1983293"/>
                    <a:pt x="5214512" y="1983293"/>
                  </a:cubicBezTo>
                  <a:lnTo>
                    <a:pt x="42333" y="1983293"/>
                  </a:lnTo>
                  <a:cubicBezTo>
                    <a:pt x="31106" y="1983293"/>
                    <a:pt x="20338" y="1978833"/>
                    <a:pt x="12399" y="1970894"/>
                  </a:cubicBezTo>
                  <a:cubicBezTo>
                    <a:pt x="4460" y="1962955"/>
                    <a:pt x="0" y="1952188"/>
                    <a:pt x="0" y="1940960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256845" cy="2030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547777" y="2857500"/>
            <a:ext cx="8711523" cy="6365387"/>
            <a:chOff x="0" y="0"/>
            <a:chExt cx="2504108" cy="18297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504108" cy="1829716"/>
            </a:xfrm>
            <a:custGeom>
              <a:avLst/>
              <a:gdLst/>
              <a:ahLst/>
              <a:cxnLst/>
              <a:rect r="r" b="b" t="t" l="l"/>
              <a:pathLst>
                <a:path h="1829716" w="2504108">
                  <a:moveTo>
                    <a:pt x="88870" y="0"/>
                  </a:moveTo>
                  <a:lnTo>
                    <a:pt x="2415238" y="0"/>
                  </a:lnTo>
                  <a:cubicBezTo>
                    <a:pt x="2464320" y="0"/>
                    <a:pt x="2504108" y="39788"/>
                    <a:pt x="2504108" y="88870"/>
                  </a:cubicBezTo>
                  <a:lnTo>
                    <a:pt x="2504108" y="1740846"/>
                  </a:lnTo>
                  <a:cubicBezTo>
                    <a:pt x="2504108" y="1789928"/>
                    <a:pt x="2464320" y="1829716"/>
                    <a:pt x="2415238" y="1829716"/>
                  </a:cubicBezTo>
                  <a:lnTo>
                    <a:pt x="88870" y="1829716"/>
                  </a:lnTo>
                  <a:cubicBezTo>
                    <a:pt x="39788" y="1829716"/>
                    <a:pt x="0" y="1789928"/>
                    <a:pt x="0" y="1740846"/>
                  </a:cubicBezTo>
                  <a:lnTo>
                    <a:pt x="0" y="88870"/>
                  </a:lnTo>
                  <a:cubicBezTo>
                    <a:pt x="0" y="39788"/>
                    <a:pt x="39788" y="0"/>
                    <a:pt x="8887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504108" cy="18773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720573" y="3821030"/>
            <a:ext cx="5832481" cy="422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 spc="-6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Problem to be Solved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9395895" y="3375415"/>
            <a:ext cx="7015288" cy="1681067"/>
            <a:chOff x="0" y="0"/>
            <a:chExt cx="1993620" cy="4777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93620" cy="477729"/>
            </a:xfrm>
            <a:custGeom>
              <a:avLst/>
              <a:gdLst/>
              <a:ahLst/>
              <a:cxnLst/>
              <a:rect r="r" b="b" t="t" l="l"/>
              <a:pathLst>
                <a:path h="477729" w="1993620">
                  <a:moveTo>
                    <a:pt x="55179" y="0"/>
                  </a:moveTo>
                  <a:lnTo>
                    <a:pt x="1938441" y="0"/>
                  </a:lnTo>
                  <a:cubicBezTo>
                    <a:pt x="1953075" y="0"/>
                    <a:pt x="1967110" y="5813"/>
                    <a:pt x="1977458" y="16162"/>
                  </a:cubicBezTo>
                  <a:cubicBezTo>
                    <a:pt x="1987807" y="26510"/>
                    <a:pt x="1993620" y="40545"/>
                    <a:pt x="1993620" y="55179"/>
                  </a:cubicBezTo>
                  <a:lnTo>
                    <a:pt x="1993620" y="422551"/>
                  </a:lnTo>
                  <a:cubicBezTo>
                    <a:pt x="1993620" y="437185"/>
                    <a:pt x="1987807" y="451220"/>
                    <a:pt x="1977458" y="461568"/>
                  </a:cubicBezTo>
                  <a:cubicBezTo>
                    <a:pt x="1967110" y="471916"/>
                    <a:pt x="1953075" y="477729"/>
                    <a:pt x="1938441" y="477729"/>
                  </a:cubicBezTo>
                  <a:lnTo>
                    <a:pt x="55179" y="477729"/>
                  </a:lnTo>
                  <a:cubicBezTo>
                    <a:pt x="40545" y="477729"/>
                    <a:pt x="26510" y="471916"/>
                    <a:pt x="16162" y="461568"/>
                  </a:cubicBezTo>
                  <a:cubicBezTo>
                    <a:pt x="5813" y="451220"/>
                    <a:pt x="0" y="437185"/>
                    <a:pt x="0" y="422551"/>
                  </a:cubicBezTo>
                  <a:lnTo>
                    <a:pt x="0" y="55179"/>
                  </a:lnTo>
                  <a:cubicBezTo>
                    <a:pt x="0" y="40545"/>
                    <a:pt x="5813" y="26510"/>
                    <a:pt x="16162" y="16162"/>
                  </a:cubicBezTo>
                  <a:cubicBezTo>
                    <a:pt x="26510" y="5813"/>
                    <a:pt x="40545" y="0"/>
                    <a:pt x="55179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993620" cy="5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2328" y="3693776"/>
            <a:ext cx="5242421" cy="98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Akurasi Model </a:t>
            </a:r>
          </a:p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yang Rendah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395895" y="5199660"/>
            <a:ext cx="7015288" cy="1681067"/>
            <a:chOff x="0" y="0"/>
            <a:chExt cx="1993620" cy="4777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993620" cy="477729"/>
            </a:xfrm>
            <a:custGeom>
              <a:avLst/>
              <a:gdLst/>
              <a:ahLst/>
              <a:cxnLst/>
              <a:rect r="r" b="b" t="t" l="l"/>
              <a:pathLst>
                <a:path h="477729" w="1993620">
                  <a:moveTo>
                    <a:pt x="55179" y="0"/>
                  </a:moveTo>
                  <a:lnTo>
                    <a:pt x="1938441" y="0"/>
                  </a:lnTo>
                  <a:cubicBezTo>
                    <a:pt x="1953075" y="0"/>
                    <a:pt x="1967110" y="5813"/>
                    <a:pt x="1977458" y="16162"/>
                  </a:cubicBezTo>
                  <a:cubicBezTo>
                    <a:pt x="1987807" y="26510"/>
                    <a:pt x="1993620" y="40545"/>
                    <a:pt x="1993620" y="55179"/>
                  </a:cubicBezTo>
                  <a:lnTo>
                    <a:pt x="1993620" y="422551"/>
                  </a:lnTo>
                  <a:cubicBezTo>
                    <a:pt x="1993620" y="437185"/>
                    <a:pt x="1987807" y="451220"/>
                    <a:pt x="1977458" y="461568"/>
                  </a:cubicBezTo>
                  <a:cubicBezTo>
                    <a:pt x="1967110" y="471916"/>
                    <a:pt x="1953075" y="477729"/>
                    <a:pt x="1938441" y="477729"/>
                  </a:cubicBezTo>
                  <a:lnTo>
                    <a:pt x="55179" y="477729"/>
                  </a:lnTo>
                  <a:cubicBezTo>
                    <a:pt x="40545" y="477729"/>
                    <a:pt x="26510" y="471916"/>
                    <a:pt x="16162" y="461568"/>
                  </a:cubicBezTo>
                  <a:cubicBezTo>
                    <a:pt x="5813" y="451220"/>
                    <a:pt x="0" y="437185"/>
                    <a:pt x="0" y="422551"/>
                  </a:cubicBezTo>
                  <a:lnTo>
                    <a:pt x="0" y="55179"/>
                  </a:lnTo>
                  <a:cubicBezTo>
                    <a:pt x="0" y="40545"/>
                    <a:pt x="5813" y="26510"/>
                    <a:pt x="16162" y="16162"/>
                  </a:cubicBezTo>
                  <a:cubicBezTo>
                    <a:pt x="26510" y="5813"/>
                    <a:pt x="40545" y="0"/>
                    <a:pt x="55179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993620" cy="5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2328" y="5518021"/>
            <a:ext cx="5242421" cy="98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Waktu Latensi </a:t>
            </a:r>
          </a:p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yang tinggi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395895" y="7023905"/>
            <a:ext cx="7015288" cy="1681067"/>
            <a:chOff x="0" y="0"/>
            <a:chExt cx="1993620" cy="47772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993620" cy="477729"/>
            </a:xfrm>
            <a:custGeom>
              <a:avLst/>
              <a:gdLst/>
              <a:ahLst/>
              <a:cxnLst/>
              <a:rect r="r" b="b" t="t" l="l"/>
              <a:pathLst>
                <a:path h="477729" w="1993620">
                  <a:moveTo>
                    <a:pt x="55179" y="0"/>
                  </a:moveTo>
                  <a:lnTo>
                    <a:pt x="1938441" y="0"/>
                  </a:lnTo>
                  <a:cubicBezTo>
                    <a:pt x="1953075" y="0"/>
                    <a:pt x="1967110" y="5813"/>
                    <a:pt x="1977458" y="16162"/>
                  </a:cubicBezTo>
                  <a:cubicBezTo>
                    <a:pt x="1987807" y="26510"/>
                    <a:pt x="1993620" y="40545"/>
                    <a:pt x="1993620" y="55179"/>
                  </a:cubicBezTo>
                  <a:lnTo>
                    <a:pt x="1993620" y="422551"/>
                  </a:lnTo>
                  <a:cubicBezTo>
                    <a:pt x="1993620" y="437185"/>
                    <a:pt x="1987807" y="451220"/>
                    <a:pt x="1977458" y="461568"/>
                  </a:cubicBezTo>
                  <a:cubicBezTo>
                    <a:pt x="1967110" y="471916"/>
                    <a:pt x="1953075" y="477729"/>
                    <a:pt x="1938441" y="477729"/>
                  </a:cubicBezTo>
                  <a:lnTo>
                    <a:pt x="55179" y="477729"/>
                  </a:lnTo>
                  <a:cubicBezTo>
                    <a:pt x="40545" y="477729"/>
                    <a:pt x="26510" y="471916"/>
                    <a:pt x="16162" y="461568"/>
                  </a:cubicBezTo>
                  <a:cubicBezTo>
                    <a:pt x="5813" y="451220"/>
                    <a:pt x="0" y="437185"/>
                    <a:pt x="0" y="422551"/>
                  </a:cubicBezTo>
                  <a:lnTo>
                    <a:pt x="0" y="55179"/>
                  </a:lnTo>
                  <a:cubicBezTo>
                    <a:pt x="0" y="40545"/>
                    <a:pt x="5813" y="26510"/>
                    <a:pt x="16162" y="16162"/>
                  </a:cubicBezTo>
                  <a:cubicBezTo>
                    <a:pt x="26510" y="5813"/>
                    <a:pt x="40545" y="0"/>
                    <a:pt x="55179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993620" cy="525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839111" y="7342266"/>
            <a:ext cx="6128854" cy="987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Kinerja buruk dalam kondisi lingkungan yang buruk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720573" y="2880423"/>
            <a:ext cx="5560120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7963335" y="5455752"/>
            <a:ext cx="1168884" cy="116888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EDED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8305907" y="5760257"/>
            <a:ext cx="483740" cy="483740"/>
          </a:xfrm>
          <a:custGeom>
            <a:avLst/>
            <a:gdLst/>
            <a:ahLst/>
            <a:cxnLst/>
            <a:rect r="r" b="b" t="t" l="l"/>
            <a:pathLst>
              <a:path h="483740" w="483740">
                <a:moveTo>
                  <a:pt x="0" y="0"/>
                </a:moveTo>
                <a:lnTo>
                  <a:pt x="483740" y="0"/>
                </a:lnTo>
                <a:lnTo>
                  <a:pt x="483740" y="483740"/>
                </a:lnTo>
                <a:lnTo>
                  <a:pt x="0" y="483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16952" y="2989860"/>
            <a:ext cx="3139010" cy="5129299"/>
            <a:chOff x="0" y="0"/>
            <a:chExt cx="4185346" cy="6839066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050" t="0" r="27050" b="0"/>
            <a:stretch>
              <a:fillRect/>
            </a:stretch>
          </p:blipFill>
          <p:spPr>
            <a:xfrm flipH="false" flipV="false">
              <a:off x="0" y="0"/>
              <a:ext cx="4185346" cy="6839066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50028" y="5504460"/>
            <a:ext cx="4123954" cy="1216044"/>
            <a:chOff x="0" y="0"/>
            <a:chExt cx="1171954" cy="34557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71955" cy="345578"/>
            </a:xfrm>
            <a:custGeom>
              <a:avLst/>
              <a:gdLst/>
              <a:ahLst/>
              <a:cxnLst/>
              <a:rect r="r" b="b" t="t" l="l"/>
              <a:pathLst>
                <a:path h="345578" w="1171955">
                  <a:moveTo>
                    <a:pt x="172789" y="0"/>
                  </a:moveTo>
                  <a:lnTo>
                    <a:pt x="999165" y="0"/>
                  </a:lnTo>
                  <a:cubicBezTo>
                    <a:pt x="1044992" y="0"/>
                    <a:pt x="1088942" y="18205"/>
                    <a:pt x="1121346" y="50609"/>
                  </a:cubicBezTo>
                  <a:cubicBezTo>
                    <a:pt x="1153750" y="83013"/>
                    <a:pt x="1171955" y="126963"/>
                    <a:pt x="1171955" y="172789"/>
                  </a:cubicBezTo>
                  <a:lnTo>
                    <a:pt x="1171955" y="172789"/>
                  </a:lnTo>
                  <a:cubicBezTo>
                    <a:pt x="1171955" y="218616"/>
                    <a:pt x="1153750" y="262565"/>
                    <a:pt x="1121346" y="294969"/>
                  </a:cubicBezTo>
                  <a:cubicBezTo>
                    <a:pt x="1088942" y="327374"/>
                    <a:pt x="1044992" y="345578"/>
                    <a:pt x="999165" y="345578"/>
                  </a:cubicBezTo>
                  <a:lnTo>
                    <a:pt x="172789" y="345578"/>
                  </a:lnTo>
                  <a:cubicBezTo>
                    <a:pt x="126963" y="345578"/>
                    <a:pt x="83013" y="327374"/>
                    <a:pt x="50609" y="294969"/>
                  </a:cubicBezTo>
                  <a:cubicBezTo>
                    <a:pt x="18205" y="262565"/>
                    <a:pt x="0" y="218616"/>
                    <a:pt x="0" y="172789"/>
                  </a:cubicBezTo>
                  <a:lnTo>
                    <a:pt x="0" y="172789"/>
                  </a:lnTo>
                  <a:cubicBezTo>
                    <a:pt x="0" y="126963"/>
                    <a:pt x="18205" y="83013"/>
                    <a:pt x="50609" y="50609"/>
                  </a:cubicBezTo>
                  <a:cubicBezTo>
                    <a:pt x="83013" y="18205"/>
                    <a:pt x="126963" y="0"/>
                    <a:pt x="172789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171954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Faster R-CNN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60007" y="5504460"/>
            <a:ext cx="6184240" cy="1216044"/>
            <a:chOff x="0" y="0"/>
            <a:chExt cx="1757451" cy="3455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57451" cy="345578"/>
            </a:xfrm>
            <a:custGeom>
              <a:avLst/>
              <a:gdLst/>
              <a:ahLst/>
              <a:cxnLst/>
              <a:rect r="r" b="b" t="t" l="l"/>
              <a:pathLst>
                <a:path h="345578" w="1757451">
                  <a:moveTo>
                    <a:pt x="125188" y="0"/>
                  </a:moveTo>
                  <a:lnTo>
                    <a:pt x="1632263" y="0"/>
                  </a:lnTo>
                  <a:cubicBezTo>
                    <a:pt x="1665465" y="0"/>
                    <a:pt x="1697307" y="13189"/>
                    <a:pt x="1720784" y="36667"/>
                  </a:cubicBezTo>
                  <a:cubicBezTo>
                    <a:pt x="1744262" y="60144"/>
                    <a:pt x="1757451" y="91986"/>
                    <a:pt x="1757451" y="125188"/>
                  </a:cubicBezTo>
                  <a:lnTo>
                    <a:pt x="1757451" y="220390"/>
                  </a:lnTo>
                  <a:cubicBezTo>
                    <a:pt x="1757451" y="253592"/>
                    <a:pt x="1744262" y="285434"/>
                    <a:pt x="1720784" y="308912"/>
                  </a:cubicBezTo>
                  <a:cubicBezTo>
                    <a:pt x="1697307" y="332389"/>
                    <a:pt x="1665465" y="345578"/>
                    <a:pt x="1632263" y="345578"/>
                  </a:cubicBezTo>
                  <a:lnTo>
                    <a:pt x="125188" y="345578"/>
                  </a:lnTo>
                  <a:cubicBezTo>
                    <a:pt x="56049" y="345578"/>
                    <a:pt x="0" y="289530"/>
                    <a:pt x="0" y="220390"/>
                  </a:cubicBezTo>
                  <a:lnTo>
                    <a:pt x="0" y="125188"/>
                  </a:lnTo>
                  <a:cubicBezTo>
                    <a:pt x="0" y="91986"/>
                    <a:pt x="13189" y="60144"/>
                    <a:pt x="36667" y="36667"/>
                  </a:cubicBezTo>
                  <a:cubicBezTo>
                    <a:pt x="60144" y="13189"/>
                    <a:pt x="91986" y="0"/>
                    <a:pt x="125188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757451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YOLO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450028" y="6903115"/>
            <a:ext cx="7028421" cy="1216044"/>
            <a:chOff x="0" y="0"/>
            <a:chExt cx="1997352" cy="3455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997352" cy="345578"/>
            </a:xfrm>
            <a:custGeom>
              <a:avLst/>
              <a:gdLst/>
              <a:ahLst/>
              <a:cxnLst/>
              <a:rect r="r" b="b" t="t" l="l"/>
              <a:pathLst>
                <a:path h="345578" w="1997352">
                  <a:moveTo>
                    <a:pt x="110152" y="0"/>
                  </a:moveTo>
                  <a:lnTo>
                    <a:pt x="1887201" y="0"/>
                  </a:lnTo>
                  <a:cubicBezTo>
                    <a:pt x="1916415" y="0"/>
                    <a:pt x="1944432" y="11605"/>
                    <a:pt x="1965090" y="32263"/>
                  </a:cubicBezTo>
                  <a:cubicBezTo>
                    <a:pt x="1985747" y="52920"/>
                    <a:pt x="1997352" y="80938"/>
                    <a:pt x="1997352" y="110152"/>
                  </a:cubicBezTo>
                  <a:lnTo>
                    <a:pt x="1997352" y="235427"/>
                  </a:lnTo>
                  <a:cubicBezTo>
                    <a:pt x="1997352" y="296262"/>
                    <a:pt x="1948036" y="345578"/>
                    <a:pt x="1887201" y="345578"/>
                  </a:cubicBezTo>
                  <a:lnTo>
                    <a:pt x="110152" y="345578"/>
                  </a:lnTo>
                  <a:cubicBezTo>
                    <a:pt x="49317" y="345578"/>
                    <a:pt x="0" y="296262"/>
                    <a:pt x="0" y="235427"/>
                  </a:cubicBezTo>
                  <a:lnTo>
                    <a:pt x="0" y="110152"/>
                  </a:lnTo>
                  <a:cubicBezTo>
                    <a:pt x="0" y="49317"/>
                    <a:pt x="49317" y="0"/>
                    <a:pt x="110152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997352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ResNet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2381714" y="7161826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1" y="0"/>
                </a:lnTo>
                <a:lnTo>
                  <a:pt x="667251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72057" t="-66841" r="-74127" b="-68287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8650615" y="6903115"/>
            <a:ext cx="3293632" cy="1216044"/>
            <a:chOff x="0" y="0"/>
            <a:chExt cx="935992" cy="34557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35992" cy="345578"/>
            </a:xfrm>
            <a:custGeom>
              <a:avLst/>
              <a:gdLst/>
              <a:ahLst/>
              <a:cxnLst/>
              <a:rect r="r" b="b" t="t" l="l"/>
              <a:pathLst>
                <a:path h="345578" w="935992">
                  <a:moveTo>
                    <a:pt x="172789" y="0"/>
                  </a:moveTo>
                  <a:lnTo>
                    <a:pt x="763202" y="0"/>
                  </a:lnTo>
                  <a:cubicBezTo>
                    <a:pt x="809029" y="0"/>
                    <a:pt x="852979" y="18205"/>
                    <a:pt x="885383" y="50609"/>
                  </a:cubicBezTo>
                  <a:cubicBezTo>
                    <a:pt x="917787" y="83013"/>
                    <a:pt x="935992" y="126963"/>
                    <a:pt x="935992" y="172789"/>
                  </a:cubicBezTo>
                  <a:lnTo>
                    <a:pt x="935992" y="172789"/>
                  </a:lnTo>
                  <a:cubicBezTo>
                    <a:pt x="935992" y="218616"/>
                    <a:pt x="917787" y="262565"/>
                    <a:pt x="885383" y="294969"/>
                  </a:cubicBezTo>
                  <a:cubicBezTo>
                    <a:pt x="852979" y="327374"/>
                    <a:pt x="809029" y="345578"/>
                    <a:pt x="763202" y="345578"/>
                  </a:cubicBezTo>
                  <a:lnTo>
                    <a:pt x="172789" y="345578"/>
                  </a:lnTo>
                  <a:cubicBezTo>
                    <a:pt x="126963" y="345578"/>
                    <a:pt x="83013" y="327374"/>
                    <a:pt x="50609" y="294969"/>
                  </a:cubicBezTo>
                  <a:cubicBezTo>
                    <a:pt x="18205" y="262565"/>
                    <a:pt x="0" y="218616"/>
                    <a:pt x="0" y="172789"/>
                  </a:cubicBezTo>
                  <a:lnTo>
                    <a:pt x="0" y="172789"/>
                  </a:lnTo>
                  <a:cubicBezTo>
                    <a:pt x="0" y="126963"/>
                    <a:pt x="18205" y="83013"/>
                    <a:pt x="50609" y="50609"/>
                  </a:cubicBezTo>
                  <a:cubicBezTo>
                    <a:pt x="83013" y="18205"/>
                    <a:pt x="126963" y="0"/>
                    <a:pt x="172789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935992" cy="402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9335547" y="7311334"/>
            <a:ext cx="1923768" cy="399606"/>
          </a:xfrm>
          <a:custGeom>
            <a:avLst/>
            <a:gdLst/>
            <a:ahLst/>
            <a:cxnLst/>
            <a:rect r="r" b="b" t="t" l="l"/>
            <a:pathLst>
              <a:path h="399606" w="1923768">
                <a:moveTo>
                  <a:pt x="0" y="0"/>
                </a:moveTo>
                <a:lnTo>
                  <a:pt x="1923768" y="0"/>
                </a:lnTo>
                <a:lnTo>
                  <a:pt x="1923768" y="399606"/>
                </a:lnTo>
                <a:lnTo>
                  <a:pt x="0" y="3996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310516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4120290" y="8426541"/>
            <a:ext cx="3139010" cy="5129299"/>
            <a:chOff x="0" y="0"/>
            <a:chExt cx="4185346" cy="6839066"/>
          </a:xfrm>
        </p:grpSpPr>
        <p:sp>
          <p:nvSpPr>
            <p:cNvPr name="AutoShape 32" id="32"/>
            <p:cNvSpPr/>
            <p:nvPr/>
          </p:nvSpPr>
          <p:spPr>
            <a:xfrm>
              <a:off x="0" y="0"/>
              <a:ext cx="4185346" cy="6839066"/>
            </a:xfrm>
            <a:prstGeom prst="rect">
              <a:avLst/>
            </a:prstGeom>
            <a:solidFill>
              <a:srgbClr val="EDEDED"/>
            </a:solidFill>
          </p:spPr>
        </p:sp>
      </p:grpSp>
      <p:sp>
        <p:nvSpPr>
          <p:cNvPr name="AutoShape 33" id="33"/>
          <p:cNvSpPr/>
          <p:nvPr/>
        </p:nvSpPr>
        <p:spPr>
          <a:xfrm>
            <a:off x="1450028" y="9277350"/>
            <a:ext cx="11598937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4" id="34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450028" y="3332760"/>
            <a:ext cx="1222877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12000" spc="-60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Proposed Solution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29725" y="3746152"/>
            <a:ext cx="7354106" cy="4212503"/>
            <a:chOff x="0" y="0"/>
            <a:chExt cx="2113921" cy="1210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3921" cy="1210875"/>
            </a:xfrm>
            <a:custGeom>
              <a:avLst/>
              <a:gdLst/>
              <a:ahLst/>
              <a:cxnLst/>
              <a:rect r="r" b="b" t="t" l="l"/>
              <a:pathLst>
                <a:path h="1210875" w="2113921">
                  <a:moveTo>
                    <a:pt x="73691" y="0"/>
                  </a:moveTo>
                  <a:lnTo>
                    <a:pt x="2040230" y="0"/>
                  </a:lnTo>
                  <a:cubicBezTo>
                    <a:pt x="2059774" y="0"/>
                    <a:pt x="2078518" y="7764"/>
                    <a:pt x="2092338" y="21584"/>
                  </a:cubicBezTo>
                  <a:cubicBezTo>
                    <a:pt x="2106157" y="35404"/>
                    <a:pt x="2113921" y="54147"/>
                    <a:pt x="2113921" y="73691"/>
                  </a:cubicBezTo>
                  <a:lnTo>
                    <a:pt x="2113921" y="1137183"/>
                  </a:lnTo>
                  <a:cubicBezTo>
                    <a:pt x="2113921" y="1177882"/>
                    <a:pt x="2080929" y="1210875"/>
                    <a:pt x="2040230" y="1210875"/>
                  </a:cubicBezTo>
                  <a:lnTo>
                    <a:pt x="73691" y="1210875"/>
                  </a:lnTo>
                  <a:cubicBezTo>
                    <a:pt x="54147" y="1210875"/>
                    <a:pt x="35404" y="1203111"/>
                    <a:pt x="21584" y="1189291"/>
                  </a:cubicBezTo>
                  <a:cubicBezTo>
                    <a:pt x="7764" y="1175471"/>
                    <a:pt x="0" y="1156727"/>
                    <a:pt x="0" y="1137183"/>
                  </a:cubicBezTo>
                  <a:lnTo>
                    <a:pt x="0" y="73691"/>
                  </a:lnTo>
                  <a:cubicBezTo>
                    <a:pt x="0" y="54147"/>
                    <a:pt x="7764" y="35404"/>
                    <a:pt x="21584" y="21584"/>
                  </a:cubicBezTo>
                  <a:cubicBezTo>
                    <a:pt x="35404" y="7764"/>
                    <a:pt x="54147" y="0"/>
                    <a:pt x="7369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13921" cy="125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35412" y="4913221"/>
            <a:ext cx="7022602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Dataset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41705" y="3079371"/>
            <a:ext cx="5130147" cy="1333562"/>
            <a:chOff x="0" y="0"/>
            <a:chExt cx="1457896" cy="378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7896" cy="378975"/>
            </a:xfrm>
            <a:custGeom>
              <a:avLst/>
              <a:gdLst/>
              <a:ahLst/>
              <a:cxnLst/>
              <a:rect r="r" b="b" t="t" l="l"/>
              <a:pathLst>
                <a:path h="378975" w="1457896">
                  <a:moveTo>
                    <a:pt x="150910" y="0"/>
                  </a:moveTo>
                  <a:lnTo>
                    <a:pt x="1306986" y="0"/>
                  </a:lnTo>
                  <a:cubicBezTo>
                    <a:pt x="1390332" y="0"/>
                    <a:pt x="1457896" y="67565"/>
                    <a:pt x="1457896" y="150910"/>
                  </a:cubicBezTo>
                  <a:lnTo>
                    <a:pt x="1457896" y="228064"/>
                  </a:lnTo>
                  <a:cubicBezTo>
                    <a:pt x="1457896" y="311410"/>
                    <a:pt x="1390332" y="378975"/>
                    <a:pt x="1306986" y="378975"/>
                  </a:cubicBezTo>
                  <a:lnTo>
                    <a:pt x="150910" y="378975"/>
                  </a:lnTo>
                  <a:cubicBezTo>
                    <a:pt x="67565" y="378975"/>
                    <a:pt x="0" y="311410"/>
                    <a:pt x="0" y="228064"/>
                  </a:cubicBezTo>
                  <a:lnTo>
                    <a:pt x="0" y="150910"/>
                  </a:lnTo>
                  <a:cubicBezTo>
                    <a:pt x="0" y="67565"/>
                    <a:pt x="67565" y="0"/>
                    <a:pt x="15091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57896" cy="43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COCO 2017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20834" y="4579846"/>
            <a:ext cx="5877053" cy="2957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Common Objects in Context (COCO) adalah dataset deteksi objek, segmentasi, dan captioning skala besar yang berisi lebih dari 200.000 gambar berlabel dengan 80 kategori.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9206429"/>
            <a:ext cx="16230600" cy="6417258"/>
            <a:chOff x="0" y="0"/>
            <a:chExt cx="4665450" cy="1844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65450" cy="1844627"/>
            </a:xfrm>
            <a:custGeom>
              <a:avLst/>
              <a:gdLst/>
              <a:ahLst/>
              <a:cxnLst/>
              <a:rect r="r" b="b" t="t" l="l"/>
              <a:pathLst>
                <a:path h="1844627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796927"/>
                  </a:lnTo>
                  <a:cubicBezTo>
                    <a:pt x="4665450" y="1809578"/>
                    <a:pt x="4660424" y="1821710"/>
                    <a:pt x="4651479" y="1830656"/>
                  </a:cubicBezTo>
                  <a:cubicBezTo>
                    <a:pt x="4642534" y="1839601"/>
                    <a:pt x="4630401" y="1844627"/>
                    <a:pt x="4617751" y="1844627"/>
                  </a:cubicBezTo>
                  <a:lnTo>
                    <a:pt x="47700" y="1844627"/>
                  </a:lnTo>
                  <a:cubicBezTo>
                    <a:pt x="35049" y="1844627"/>
                    <a:pt x="22916" y="1839601"/>
                    <a:pt x="13971" y="1830656"/>
                  </a:cubicBezTo>
                  <a:cubicBezTo>
                    <a:pt x="5025" y="1821710"/>
                    <a:pt x="0" y="1809578"/>
                    <a:pt x="0" y="179692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665450" cy="1892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535412" y="7939604"/>
            <a:ext cx="6017642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890764" y="7590293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13792"/>
            <a:ext cx="16227262" cy="889871"/>
            <a:chOff x="0" y="0"/>
            <a:chExt cx="4273847" cy="2343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3847" cy="234369"/>
            </a:xfrm>
            <a:custGeom>
              <a:avLst/>
              <a:gdLst/>
              <a:ahLst/>
              <a:cxnLst/>
              <a:rect r="r" b="b" t="t" l="l"/>
              <a:pathLst>
                <a:path h="234369" w="4273847">
                  <a:moveTo>
                    <a:pt x="47709" y="0"/>
                  </a:moveTo>
                  <a:lnTo>
                    <a:pt x="4226137" y="0"/>
                  </a:lnTo>
                  <a:cubicBezTo>
                    <a:pt x="4252487" y="0"/>
                    <a:pt x="4273847" y="21360"/>
                    <a:pt x="4273847" y="47709"/>
                  </a:cubicBezTo>
                  <a:lnTo>
                    <a:pt x="4273847" y="186660"/>
                  </a:lnTo>
                  <a:cubicBezTo>
                    <a:pt x="4273847" y="213009"/>
                    <a:pt x="4252487" y="234369"/>
                    <a:pt x="4226137" y="234369"/>
                  </a:cubicBezTo>
                  <a:lnTo>
                    <a:pt x="47709" y="234369"/>
                  </a:lnTo>
                  <a:cubicBezTo>
                    <a:pt x="21360" y="234369"/>
                    <a:pt x="0" y="213009"/>
                    <a:pt x="0" y="186660"/>
                  </a:cubicBezTo>
                  <a:lnTo>
                    <a:pt x="0" y="47709"/>
                  </a:lnTo>
                  <a:cubicBezTo>
                    <a:pt x="0" y="21360"/>
                    <a:pt x="21360" y="0"/>
                    <a:pt x="4770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1D1B1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273847" cy="281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27765" y="1085095"/>
            <a:ext cx="2871742" cy="747265"/>
            <a:chOff x="0" y="0"/>
            <a:chExt cx="756344" cy="19681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56344" cy="196811"/>
            </a:xfrm>
            <a:custGeom>
              <a:avLst/>
              <a:gdLst/>
              <a:ahLst/>
              <a:cxnLst/>
              <a:rect r="r" b="b" t="t" l="l"/>
              <a:pathLst>
                <a:path h="196811" w="756344">
                  <a:moveTo>
                    <a:pt x="98405" y="0"/>
                  </a:moveTo>
                  <a:lnTo>
                    <a:pt x="657938" y="0"/>
                  </a:lnTo>
                  <a:cubicBezTo>
                    <a:pt x="712286" y="0"/>
                    <a:pt x="756344" y="44058"/>
                    <a:pt x="756344" y="98405"/>
                  </a:cubicBezTo>
                  <a:lnTo>
                    <a:pt x="756344" y="98405"/>
                  </a:lnTo>
                  <a:cubicBezTo>
                    <a:pt x="756344" y="152753"/>
                    <a:pt x="712286" y="196811"/>
                    <a:pt x="657938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756344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Home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46330" y="1244472"/>
            <a:ext cx="428511" cy="428511"/>
          </a:xfrm>
          <a:custGeom>
            <a:avLst/>
            <a:gdLst/>
            <a:ahLst/>
            <a:cxnLst/>
            <a:rect r="r" b="b" t="t" l="l"/>
            <a:pathLst>
              <a:path h="428511" w="428511">
                <a:moveTo>
                  <a:pt x="0" y="0"/>
                </a:moveTo>
                <a:lnTo>
                  <a:pt x="428511" y="0"/>
                </a:lnTo>
                <a:lnTo>
                  <a:pt x="428511" y="428511"/>
                </a:lnTo>
                <a:lnTo>
                  <a:pt x="0" y="42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366091" y="1013792"/>
            <a:ext cx="889871" cy="88987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76139" lIns="76139" bIns="76139" rIns="76139"/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7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374189" y="1028700"/>
            <a:ext cx="2917864" cy="874963"/>
            <a:chOff x="0" y="0"/>
            <a:chExt cx="768491" cy="2304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68491" cy="230443"/>
            </a:xfrm>
            <a:custGeom>
              <a:avLst/>
              <a:gdLst/>
              <a:ahLst/>
              <a:cxnLst/>
              <a:rect r="r" b="b" t="t" l="l"/>
              <a:pathLst>
                <a:path h="230443" w="768491">
                  <a:moveTo>
                    <a:pt x="115221" y="0"/>
                  </a:moveTo>
                  <a:lnTo>
                    <a:pt x="653269" y="0"/>
                  </a:lnTo>
                  <a:cubicBezTo>
                    <a:pt x="716904" y="0"/>
                    <a:pt x="768491" y="51586"/>
                    <a:pt x="768491" y="115221"/>
                  </a:cubicBezTo>
                  <a:lnTo>
                    <a:pt x="768491" y="115221"/>
                  </a:lnTo>
                  <a:cubicBezTo>
                    <a:pt x="768491" y="178856"/>
                    <a:pt x="716904" y="230443"/>
                    <a:pt x="653269" y="230443"/>
                  </a:cubicBezTo>
                  <a:lnTo>
                    <a:pt x="115221" y="230443"/>
                  </a:lnTo>
                  <a:cubicBezTo>
                    <a:pt x="51586" y="230443"/>
                    <a:pt x="0" y="178856"/>
                    <a:pt x="0" y="115221"/>
                  </a:cubicBezTo>
                  <a:lnTo>
                    <a:pt x="0" y="115221"/>
                  </a:lnTo>
                  <a:cubicBezTo>
                    <a:pt x="0" y="51586"/>
                    <a:pt x="51586" y="0"/>
                    <a:pt x="115221" y="0"/>
                  </a:cubicBezTo>
                  <a:close/>
                </a:path>
              </a:pathLst>
            </a:custGeom>
            <a:solidFill>
              <a:srgbClr val="1D1B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768491" cy="278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Content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553054" y="1085095"/>
            <a:ext cx="2917864" cy="747265"/>
            <a:chOff x="0" y="0"/>
            <a:chExt cx="768491" cy="19681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68491" cy="196811"/>
            </a:xfrm>
            <a:custGeom>
              <a:avLst/>
              <a:gdLst/>
              <a:ahLst/>
              <a:cxnLst/>
              <a:rect r="r" b="b" t="t" l="l"/>
              <a:pathLst>
                <a:path h="196811" w="768491">
                  <a:moveTo>
                    <a:pt x="98405" y="0"/>
                  </a:moveTo>
                  <a:lnTo>
                    <a:pt x="670086" y="0"/>
                  </a:lnTo>
                  <a:cubicBezTo>
                    <a:pt x="724433" y="0"/>
                    <a:pt x="768491" y="44058"/>
                    <a:pt x="768491" y="98405"/>
                  </a:cubicBezTo>
                  <a:lnTo>
                    <a:pt x="768491" y="98405"/>
                  </a:lnTo>
                  <a:cubicBezTo>
                    <a:pt x="768491" y="152753"/>
                    <a:pt x="724433" y="196811"/>
                    <a:pt x="670086" y="196811"/>
                  </a:cubicBezTo>
                  <a:lnTo>
                    <a:pt x="98405" y="196811"/>
                  </a:lnTo>
                  <a:cubicBezTo>
                    <a:pt x="44058" y="196811"/>
                    <a:pt x="0" y="152753"/>
                    <a:pt x="0" y="98405"/>
                  </a:cubicBezTo>
                  <a:lnTo>
                    <a:pt x="0" y="98405"/>
                  </a:lnTo>
                  <a:cubicBezTo>
                    <a:pt x="0" y="44058"/>
                    <a:pt x="44058" y="0"/>
                    <a:pt x="9840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768491" cy="244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1D1B1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 Out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29725" y="3746152"/>
            <a:ext cx="7354106" cy="4212503"/>
            <a:chOff x="0" y="0"/>
            <a:chExt cx="2113921" cy="12108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13921" cy="1210875"/>
            </a:xfrm>
            <a:custGeom>
              <a:avLst/>
              <a:gdLst/>
              <a:ahLst/>
              <a:cxnLst/>
              <a:rect r="r" b="b" t="t" l="l"/>
              <a:pathLst>
                <a:path h="1210875" w="2113921">
                  <a:moveTo>
                    <a:pt x="73691" y="0"/>
                  </a:moveTo>
                  <a:lnTo>
                    <a:pt x="2040230" y="0"/>
                  </a:lnTo>
                  <a:cubicBezTo>
                    <a:pt x="2059774" y="0"/>
                    <a:pt x="2078518" y="7764"/>
                    <a:pt x="2092338" y="21584"/>
                  </a:cubicBezTo>
                  <a:cubicBezTo>
                    <a:pt x="2106157" y="35404"/>
                    <a:pt x="2113921" y="54147"/>
                    <a:pt x="2113921" y="73691"/>
                  </a:cubicBezTo>
                  <a:lnTo>
                    <a:pt x="2113921" y="1137183"/>
                  </a:lnTo>
                  <a:cubicBezTo>
                    <a:pt x="2113921" y="1177882"/>
                    <a:pt x="2080929" y="1210875"/>
                    <a:pt x="2040230" y="1210875"/>
                  </a:cubicBezTo>
                  <a:lnTo>
                    <a:pt x="73691" y="1210875"/>
                  </a:lnTo>
                  <a:cubicBezTo>
                    <a:pt x="54147" y="1210875"/>
                    <a:pt x="35404" y="1203111"/>
                    <a:pt x="21584" y="1189291"/>
                  </a:cubicBezTo>
                  <a:cubicBezTo>
                    <a:pt x="7764" y="1175471"/>
                    <a:pt x="0" y="1156727"/>
                    <a:pt x="0" y="1137183"/>
                  </a:cubicBezTo>
                  <a:lnTo>
                    <a:pt x="0" y="73691"/>
                  </a:lnTo>
                  <a:cubicBezTo>
                    <a:pt x="0" y="54147"/>
                    <a:pt x="7764" y="35404"/>
                    <a:pt x="21584" y="21584"/>
                  </a:cubicBezTo>
                  <a:cubicBezTo>
                    <a:pt x="35404" y="7764"/>
                    <a:pt x="54147" y="0"/>
                    <a:pt x="73691" y="0"/>
                  </a:cubicBezTo>
                  <a:close/>
                </a:path>
              </a:pathLst>
            </a:custGeom>
            <a:solidFill>
              <a:srgbClr val="EDEDED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13921" cy="125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535412" y="4913221"/>
            <a:ext cx="7022602" cy="1184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9600" spc="-480">
                <a:solidFill>
                  <a:srgbClr val="1D1B1A"/>
                </a:solidFill>
                <a:latin typeface="DM Sans"/>
                <a:ea typeface="DM Sans"/>
                <a:cs typeface="DM Sans"/>
                <a:sym typeface="DM Sans"/>
              </a:rPr>
              <a:t>Dataset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341705" y="3079371"/>
            <a:ext cx="5130147" cy="1333562"/>
            <a:chOff x="0" y="0"/>
            <a:chExt cx="1457896" cy="378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457896" cy="378975"/>
            </a:xfrm>
            <a:custGeom>
              <a:avLst/>
              <a:gdLst/>
              <a:ahLst/>
              <a:cxnLst/>
              <a:rect r="r" b="b" t="t" l="l"/>
              <a:pathLst>
                <a:path h="378975" w="1457896">
                  <a:moveTo>
                    <a:pt x="150910" y="0"/>
                  </a:moveTo>
                  <a:lnTo>
                    <a:pt x="1306986" y="0"/>
                  </a:lnTo>
                  <a:cubicBezTo>
                    <a:pt x="1390332" y="0"/>
                    <a:pt x="1457896" y="67565"/>
                    <a:pt x="1457896" y="150910"/>
                  </a:cubicBezTo>
                  <a:lnTo>
                    <a:pt x="1457896" y="228064"/>
                  </a:lnTo>
                  <a:cubicBezTo>
                    <a:pt x="1457896" y="311410"/>
                    <a:pt x="1390332" y="378975"/>
                    <a:pt x="1306986" y="378975"/>
                  </a:cubicBezTo>
                  <a:lnTo>
                    <a:pt x="150910" y="378975"/>
                  </a:lnTo>
                  <a:cubicBezTo>
                    <a:pt x="67565" y="378975"/>
                    <a:pt x="0" y="311410"/>
                    <a:pt x="0" y="228064"/>
                  </a:cubicBezTo>
                  <a:lnTo>
                    <a:pt x="0" y="150910"/>
                  </a:lnTo>
                  <a:cubicBezTo>
                    <a:pt x="0" y="67565"/>
                    <a:pt x="67565" y="0"/>
                    <a:pt x="150910" y="0"/>
                  </a:cubicBezTo>
                  <a:close/>
                </a:path>
              </a:pathLst>
            </a:custGeom>
            <a:solidFill>
              <a:srgbClr val="EFCECB"/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457896" cy="43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61"/>
                </a:lnSpc>
                <a:spcBef>
                  <a:spcPct val="0"/>
                </a:spcBef>
              </a:pPr>
              <a:r>
                <a:rPr lang="en-US" sz="2829">
                  <a:solidFill>
                    <a:srgbClr val="1D1B1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COCO 2017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20834" y="4838700"/>
            <a:ext cx="5754007" cy="2461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1D1B1A"/>
                </a:solidFill>
                <a:latin typeface="Open Sauce"/>
                <a:ea typeface="Open Sauce"/>
                <a:cs typeface="Open Sauce"/>
                <a:sym typeface="Open Sauce"/>
              </a:rPr>
              <a:t>Menggunakan module fiftyone, di Filter untuk data “Human”.</a:t>
            </a:r>
          </a:p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1D1B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Train : (118.000) -&gt; 64.115</a:t>
            </a:r>
          </a:p>
          <a:p>
            <a:pPr algn="l">
              <a:lnSpc>
                <a:spcPts val="3965"/>
              </a:lnSpc>
            </a:pPr>
            <a:r>
              <a:rPr lang="en-US" sz="2832">
                <a:solidFill>
                  <a:srgbClr val="1D1B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Validation: 5.000</a:t>
            </a:r>
          </a:p>
          <a:p>
            <a:pPr algn="l">
              <a:lnSpc>
                <a:spcPts val="3965"/>
              </a:lnSpc>
              <a:spcBef>
                <a:spcPct val="0"/>
              </a:spcBef>
            </a:pPr>
            <a:r>
              <a:rPr lang="en-US" sz="2832">
                <a:solidFill>
                  <a:srgbClr val="1D1B1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Test : 40.670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28700" y="9206429"/>
            <a:ext cx="16230600" cy="6417258"/>
            <a:chOff x="0" y="0"/>
            <a:chExt cx="4665450" cy="1844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65450" cy="1844627"/>
            </a:xfrm>
            <a:custGeom>
              <a:avLst/>
              <a:gdLst/>
              <a:ahLst/>
              <a:cxnLst/>
              <a:rect r="r" b="b" t="t" l="l"/>
              <a:pathLst>
                <a:path h="1844627" w="4665450">
                  <a:moveTo>
                    <a:pt x="47700" y="0"/>
                  </a:moveTo>
                  <a:lnTo>
                    <a:pt x="4617751" y="0"/>
                  </a:lnTo>
                  <a:cubicBezTo>
                    <a:pt x="4630401" y="0"/>
                    <a:pt x="4642534" y="5025"/>
                    <a:pt x="4651479" y="13971"/>
                  </a:cubicBezTo>
                  <a:cubicBezTo>
                    <a:pt x="4660424" y="22916"/>
                    <a:pt x="4665450" y="35049"/>
                    <a:pt x="4665450" y="47700"/>
                  </a:cubicBezTo>
                  <a:lnTo>
                    <a:pt x="4665450" y="1796927"/>
                  </a:lnTo>
                  <a:cubicBezTo>
                    <a:pt x="4665450" y="1809578"/>
                    <a:pt x="4660424" y="1821710"/>
                    <a:pt x="4651479" y="1830656"/>
                  </a:cubicBezTo>
                  <a:cubicBezTo>
                    <a:pt x="4642534" y="1839601"/>
                    <a:pt x="4630401" y="1844627"/>
                    <a:pt x="4617751" y="1844627"/>
                  </a:cubicBezTo>
                  <a:lnTo>
                    <a:pt x="47700" y="1844627"/>
                  </a:lnTo>
                  <a:cubicBezTo>
                    <a:pt x="35049" y="1844627"/>
                    <a:pt x="22916" y="1839601"/>
                    <a:pt x="13971" y="1830656"/>
                  </a:cubicBezTo>
                  <a:cubicBezTo>
                    <a:pt x="5025" y="1821710"/>
                    <a:pt x="0" y="1809578"/>
                    <a:pt x="0" y="1796927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1D1B1A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665450" cy="18922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535412" y="7939604"/>
            <a:ext cx="6017642" cy="0"/>
          </a:xfrm>
          <a:prstGeom prst="line">
            <a:avLst/>
          </a:prstGeom>
          <a:ln cap="rnd" w="38100">
            <a:solidFill>
              <a:srgbClr val="1D1B1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7890764" y="7590293"/>
            <a:ext cx="667250" cy="698623"/>
          </a:xfrm>
          <a:custGeom>
            <a:avLst/>
            <a:gdLst/>
            <a:ahLst/>
            <a:cxnLst/>
            <a:rect r="r" b="b" t="t" l="l"/>
            <a:pathLst>
              <a:path h="698623" w="667250">
                <a:moveTo>
                  <a:pt x="0" y="0"/>
                </a:moveTo>
                <a:lnTo>
                  <a:pt x="667250" y="0"/>
                </a:lnTo>
                <a:lnTo>
                  <a:pt x="667250" y="698623"/>
                </a:lnTo>
                <a:lnTo>
                  <a:pt x="0" y="698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72057" t="-66841" r="-74127" b="-6828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DAGKqMPYWyU</dc:identifier>
  <dcterms:modified xsi:type="dcterms:W3CDTF">2011-08-01T06:04:30Z</dcterms:modified>
  <cp:revision>1</cp:revision>
  <dc:title>Presentation Project 2 - Person Tracking</dc:title>
</cp:coreProperties>
</file>